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256" r:id="rId5"/>
    <p:sldId id="278" r:id="rId6"/>
    <p:sldId id="290" r:id="rId7"/>
    <p:sldId id="258" r:id="rId8"/>
    <p:sldId id="291" r:id="rId9"/>
    <p:sldId id="292" r:id="rId10"/>
    <p:sldId id="287" r:id="rId11"/>
    <p:sldId id="293" r:id="rId12"/>
    <p:sldId id="294" r:id="rId13"/>
    <p:sldId id="295" r:id="rId14"/>
    <p:sldId id="300" r:id="rId15"/>
    <p:sldId id="296" r:id="rId16"/>
    <p:sldId id="285" r:id="rId17"/>
    <p:sldId id="297" r:id="rId18"/>
    <p:sldId id="286" r:id="rId19"/>
    <p:sldId id="298" r:id="rId20"/>
    <p:sldId id="299" r:id="rId21"/>
    <p:sldId id="288" r:id="rId22"/>
    <p:sldId id="284" r:id="rId23"/>
    <p:sldId id="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90655" autoAdjust="0"/>
  </p:normalViewPr>
  <p:slideViewPr>
    <p:cSldViewPr snapToGrid="0">
      <p:cViewPr varScale="1">
        <p:scale>
          <a:sx n="98" d="100"/>
          <a:sy n="98" d="100"/>
        </p:scale>
        <p:origin x="376" y="284"/>
      </p:cViewPr>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03" y="2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10/16/2025</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10/16/2025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7781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24535-160A-372E-6B7C-63ABD4A7A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B8B0F-2713-E7BB-942A-F0CF406A7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7D320E-0FE3-AD70-582D-C33155708A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EBEE8C-E621-0CAC-4F5A-283A7C8F8719}"/>
              </a:ext>
            </a:extLst>
          </p:cNvPr>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682508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F1FE9-E67C-7692-F2A7-6E9ED8DCE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74533A-B4DE-E42F-0F16-548B6DC022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CB00EA-B614-0376-6C61-97C5911936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808C80-EB80-CB1E-321A-7354151BB959}"/>
              </a:ext>
            </a:extLst>
          </p:cNvPr>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559073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731E6-5AB9-32AC-0F6A-C67097BEEC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2DC91-5ADE-0A67-9235-9C9AF4BDA7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292CA3-9A08-8E2B-6550-50BA88D2E3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DC2041-6179-528C-3FD1-CD5E8D5E0588}"/>
              </a:ext>
            </a:extLst>
          </p:cNvPr>
          <p:cNvSpPr>
            <a:spLocks noGrp="1"/>
          </p:cNvSpPr>
          <p:nvPr>
            <p:ph type="sldNum" sz="quarter" idx="5"/>
          </p:nvPr>
        </p:nvSpPr>
        <p:spPr/>
        <p:txBody>
          <a:bodyPr/>
          <a:lstStyle/>
          <a:p>
            <a:fld id="{22289C57-55D7-40A4-A101-E74FAC7A092B}" type="slidenum">
              <a:rPr lang="en-US" smtClean="0"/>
              <a:t>12</a:t>
            </a:fld>
            <a:endParaRPr lang="en-US" dirty="0"/>
          </a:p>
        </p:txBody>
      </p:sp>
    </p:spTree>
    <p:extLst>
      <p:ext uri="{BB962C8B-B14F-4D97-AF65-F5344CB8AC3E}">
        <p14:creationId xmlns:p14="http://schemas.microsoft.com/office/powerpoint/2010/main" val="2481781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D1BFD-A6A7-2EE3-FAD0-B614A838D2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1638A-B523-30AA-D077-7F245B0A4D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7655E9-B2D0-AB58-B611-804929802B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71FE73-CD7B-FDF5-0C20-0D8EE1B1E80A}"/>
              </a:ext>
            </a:extLst>
          </p:cNvPr>
          <p:cNvSpPr>
            <a:spLocks noGrp="1"/>
          </p:cNvSpPr>
          <p:nvPr>
            <p:ph type="sldNum" sz="quarter" idx="5"/>
          </p:nvPr>
        </p:nvSpPr>
        <p:spPr/>
        <p:txBody>
          <a:bodyPr/>
          <a:lstStyle/>
          <a:p>
            <a:fld id="{22289C57-55D7-40A4-A101-E74FAC7A092B}" type="slidenum">
              <a:rPr lang="en-US" smtClean="0"/>
              <a:t>13</a:t>
            </a:fld>
            <a:endParaRPr lang="en-US" dirty="0"/>
          </a:p>
        </p:txBody>
      </p:sp>
    </p:spTree>
    <p:extLst>
      <p:ext uri="{BB962C8B-B14F-4D97-AF65-F5344CB8AC3E}">
        <p14:creationId xmlns:p14="http://schemas.microsoft.com/office/powerpoint/2010/main" val="3863588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9B49F-B9EC-1D71-7C39-19CEE425A2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C8E72D-3EEE-DD40-0AE6-81280DB049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6F2D3C-5825-F5CB-E333-55D7C319D5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DFA322-0DCE-F82A-6A58-3C80B69AA7EF}"/>
              </a:ext>
            </a:extLst>
          </p:cNvPr>
          <p:cNvSpPr>
            <a:spLocks noGrp="1"/>
          </p:cNvSpPr>
          <p:nvPr>
            <p:ph type="sldNum" sz="quarter" idx="5"/>
          </p:nvPr>
        </p:nvSpPr>
        <p:spPr/>
        <p:txBody>
          <a:bodyPr/>
          <a:lstStyle/>
          <a:p>
            <a:fld id="{22289C57-55D7-40A4-A101-E74FAC7A092B}" type="slidenum">
              <a:rPr lang="en-US" smtClean="0"/>
              <a:t>14</a:t>
            </a:fld>
            <a:endParaRPr lang="en-US" dirty="0"/>
          </a:p>
        </p:txBody>
      </p:sp>
    </p:spTree>
    <p:extLst>
      <p:ext uri="{BB962C8B-B14F-4D97-AF65-F5344CB8AC3E}">
        <p14:creationId xmlns:p14="http://schemas.microsoft.com/office/powerpoint/2010/main" val="1348127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C999B-35C9-5DC6-A46E-1DA1617C35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C5B8AF-3415-5536-CCFE-43682867CD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C14ECE-4E98-EA11-7612-D632BFD58E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779A54-8FCA-754D-8D3D-D3DC506D45FC}"/>
              </a:ext>
            </a:extLst>
          </p:cNvPr>
          <p:cNvSpPr>
            <a:spLocks noGrp="1"/>
          </p:cNvSpPr>
          <p:nvPr>
            <p:ph type="sldNum" sz="quarter" idx="5"/>
          </p:nvPr>
        </p:nvSpPr>
        <p:spPr/>
        <p:txBody>
          <a:bodyPr/>
          <a:lstStyle/>
          <a:p>
            <a:fld id="{22289C57-55D7-40A4-A101-E74FAC7A092B}" type="slidenum">
              <a:rPr lang="en-US" smtClean="0"/>
              <a:t>15</a:t>
            </a:fld>
            <a:endParaRPr lang="en-US" dirty="0"/>
          </a:p>
        </p:txBody>
      </p:sp>
    </p:spTree>
    <p:extLst>
      <p:ext uri="{BB962C8B-B14F-4D97-AF65-F5344CB8AC3E}">
        <p14:creationId xmlns:p14="http://schemas.microsoft.com/office/powerpoint/2010/main" val="1027606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27D8B-C10F-8B03-DE44-BF794D9128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1BEFEB-EAEF-5C02-336B-32F43D79C8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DECB50-25B3-885E-DD9B-109D2B5715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2C98E3-1E3E-A417-8227-ACCA7E0D888D}"/>
              </a:ext>
            </a:extLst>
          </p:cNvPr>
          <p:cNvSpPr>
            <a:spLocks noGrp="1"/>
          </p:cNvSpPr>
          <p:nvPr>
            <p:ph type="sldNum" sz="quarter" idx="5"/>
          </p:nvPr>
        </p:nvSpPr>
        <p:spPr/>
        <p:txBody>
          <a:bodyPr/>
          <a:lstStyle/>
          <a:p>
            <a:fld id="{22289C57-55D7-40A4-A101-E74FAC7A092B}" type="slidenum">
              <a:rPr lang="en-US" smtClean="0"/>
              <a:t>16</a:t>
            </a:fld>
            <a:endParaRPr lang="en-US" dirty="0"/>
          </a:p>
        </p:txBody>
      </p:sp>
    </p:spTree>
    <p:extLst>
      <p:ext uri="{BB962C8B-B14F-4D97-AF65-F5344CB8AC3E}">
        <p14:creationId xmlns:p14="http://schemas.microsoft.com/office/powerpoint/2010/main" val="2942124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81938-FC65-F43F-D384-3C5FFBC306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2F33C-3494-9822-D16E-FE3A961EB2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13A60C-B17E-F2A4-EAD7-A8BB870093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D03B70-C4C0-BFF3-13F1-972EE53D97EA}"/>
              </a:ext>
            </a:extLst>
          </p:cNvPr>
          <p:cNvSpPr>
            <a:spLocks noGrp="1"/>
          </p:cNvSpPr>
          <p:nvPr>
            <p:ph type="sldNum" sz="quarter" idx="5"/>
          </p:nvPr>
        </p:nvSpPr>
        <p:spPr/>
        <p:txBody>
          <a:bodyPr/>
          <a:lstStyle/>
          <a:p>
            <a:fld id="{22289C57-55D7-40A4-A101-E74FAC7A092B}" type="slidenum">
              <a:rPr lang="en-US" smtClean="0"/>
              <a:t>17</a:t>
            </a:fld>
            <a:endParaRPr lang="en-US" dirty="0"/>
          </a:p>
        </p:txBody>
      </p:sp>
    </p:spTree>
    <p:extLst>
      <p:ext uri="{BB962C8B-B14F-4D97-AF65-F5344CB8AC3E}">
        <p14:creationId xmlns:p14="http://schemas.microsoft.com/office/powerpoint/2010/main" val="50200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4DDD3-3939-CD1B-9DD4-FAFF6B11AC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3B75D3-24F4-F1CF-A019-602AD398CC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1B2CE9-C77B-3491-A9F6-4A7B14811A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E03B69-BE8D-3FA1-E70F-B00D370D5885}"/>
              </a:ext>
            </a:extLst>
          </p:cNvPr>
          <p:cNvSpPr>
            <a:spLocks noGrp="1"/>
          </p:cNvSpPr>
          <p:nvPr>
            <p:ph type="sldNum" sz="quarter" idx="5"/>
          </p:nvPr>
        </p:nvSpPr>
        <p:spPr/>
        <p:txBody>
          <a:bodyPr/>
          <a:lstStyle/>
          <a:p>
            <a:fld id="{22289C57-55D7-40A4-A101-E74FAC7A092B}" type="slidenum">
              <a:rPr lang="en-US" smtClean="0"/>
              <a:t>18</a:t>
            </a:fld>
            <a:endParaRPr lang="en-US" dirty="0"/>
          </a:p>
        </p:txBody>
      </p:sp>
    </p:spTree>
    <p:extLst>
      <p:ext uri="{BB962C8B-B14F-4D97-AF65-F5344CB8AC3E}">
        <p14:creationId xmlns:p14="http://schemas.microsoft.com/office/powerpoint/2010/main" val="1681474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19</a:t>
            </a:fld>
            <a:endParaRPr lang="en-US" dirty="0"/>
          </a:p>
        </p:txBody>
      </p:sp>
    </p:spTree>
    <p:extLst>
      <p:ext uri="{BB962C8B-B14F-4D97-AF65-F5344CB8AC3E}">
        <p14:creationId xmlns:p14="http://schemas.microsoft.com/office/powerpoint/2010/main" val="575465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2182522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20</a:t>
            </a:fld>
            <a:endParaRPr lang="en-US" dirty="0"/>
          </a:p>
        </p:txBody>
      </p:sp>
    </p:spTree>
    <p:extLst>
      <p:ext uri="{BB962C8B-B14F-4D97-AF65-F5344CB8AC3E}">
        <p14:creationId xmlns:p14="http://schemas.microsoft.com/office/powerpoint/2010/main" val="702683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822AF-2540-CC82-AF9F-C4C4A35C23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AAFFD0-1D81-3179-A24A-25E3B90B07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BBABCA-D761-7EEF-9F8E-E7E45CE9FC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D15B39-63D0-14D8-969D-45D06F22F112}"/>
              </a:ext>
            </a:extLst>
          </p:cNvPr>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1986045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284395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11A5C-03B4-5C91-9B9E-700DB02F90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4CE7A-8482-1426-9878-9820BDE721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0E99C1-26DE-9242-8790-1431F259D2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78BCFA-8486-50C4-5A7C-43ADEFAAAD32}"/>
              </a:ext>
            </a:extLst>
          </p:cNvPr>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288752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9FF0A-A979-82D1-6D79-37FBBE142C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33C2E-1A2A-777D-9087-806F678918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570B2B-F20E-AA64-F6D3-1A553C53D1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D8C66F-4519-C227-55FA-1580B06C5D0D}"/>
              </a:ext>
            </a:extLst>
          </p:cNvPr>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1113156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2A84D-AAB4-6495-0FE9-EFE66E0F18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B15831-0C21-28F0-BCD4-C0684F586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4B7198-BDDE-D66E-75FD-14B991EA2C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869A3D-0358-1AB1-27B6-E9E9AEDB16FC}"/>
              </a:ext>
            </a:extLst>
          </p:cNvPr>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391236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E00F0-4FEE-FFDE-15C4-1A7D7656F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4D5F75-A93C-CC1B-C0DE-4D73697517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3D7901-98B5-2812-3B64-CADE0CD41C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7A02CA-91C5-0463-0188-9B985DC7FE79}"/>
              </a:ext>
            </a:extLst>
          </p:cNvPr>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3073800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BC74A-7CB2-C9E8-11A7-4957372707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3851D-B308-E0D2-F0A6-A08877549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31BFF2-10A4-712B-178F-4E47FEB1DB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7B889D-9170-ED39-1876-6BAC1062D8EC}"/>
              </a:ext>
            </a:extLst>
          </p:cNvPr>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2673472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endParaRPr lang="en-US" dirty="0"/>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dirty="0"/>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endParaRPr lang="en-US" dirty="0"/>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dirty="0"/>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4229100" y="0"/>
            <a:ext cx="7962901"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bg1"/>
                </a:solidFill>
              </a:defRPr>
            </a:lvl1pPr>
            <a:lvl2pPr marL="457200" indent="0">
              <a:lnSpc>
                <a:spcPct val="140000"/>
              </a:lnSpc>
              <a:spcBef>
                <a:spcPts val="1000"/>
              </a:spcBef>
              <a:buNone/>
              <a:defRPr sz="1800">
                <a:solidFill>
                  <a:schemeClr val="bg1"/>
                </a:solidFill>
              </a:defRPr>
            </a:lvl2pPr>
            <a:lvl3pPr marL="914400" indent="0">
              <a:lnSpc>
                <a:spcPct val="140000"/>
              </a:lnSpc>
              <a:spcBef>
                <a:spcPts val="1000"/>
              </a:spcBef>
              <a:buNone/>
              <a:defRPr sz="1800">
                <a:solidFill>
                  <a:schemeClr val="bg1"/>
                </a:solidFill>
              </a:defRPr>
            </a:lvl3pPr>
            <a:lvl4pPr marL="1371600" indent="0">
              <a:lnSpc>
                <a:spcPct val="140000"/>
              </a:lnSpc>
              <a:spcBef>
                <a:spcPts val="1000"/>
              </a:spcBef>
              <a:buNone/>
              <a:defRPr sz="1800">
                <a:solidFill>
                  <a:schemeClr val="bg1"/>
                </a:solidFill>
              </a:defRPr>
            </a:lvl4pPr>
            <a:lvl5pPr marL="1828800" indent="0">
              <a:lnSpc>
                <a:spcPct val="140000"/>
              </a:lnSpc>
              <a:spcBef>
                <a:spcPts val="1000"/>
              </a:spcBef>
              <a:buNone/>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dirty="0"/>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dirty="0"/>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dirty="0"/>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dirty="0"/>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dirty="0"/>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dirty="0"/>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545680" y="3271424"/>
            <a:ext cx="5529588" cy="3200400"/>
          </a:xfrm>
        </p:spPr>
        <p:txBody>
          <a:bodyPr anchor="ctr"/>
          <a:lstStyle/>
          <a:p>
            <a:r>
              <a:rPr lang="en-GB" sz="1400" dirty="0"/>
              <a:t>Josiah Royce Society Virtual Conference 2025</a:t>
            </a:r>
            <a:br>
              <a:rPr lang="en-US" sz="3200" b="1" dirty="0"/>
            </a:br>
            <a:br>
              <a:rPr lang="en-US" sz="3200" b="1" dirty="0"/>
            </a:br>
            <a:r>
              <a:rPr lang="en-US" sz="3200" b="1" dirty="0"/>
              <a:t>VARIETIES OF PROVINCIAL EXPERIENCE(S)</a:t>
            </a:r>
            <a:br>
              <a:rPr lang="en-US" sz="3200" b="1" dirty="0"/>
            </a:br>
            <a:br>
              <a:rPr lang="en-US" sz="3200" b="1" dirty="0"/>
            </a:br>
            <a:r>
              <a:rPr lang="en-US" sz="1800" dirty="0"/>
              <a:t>Aleksandar Feodorov</a:t>
            </a:r>
            <a:br>
              <a:rPr lang="en-US" sz="1800" dirty="0"/>
            </a:br>
            <a:r>
              <a:rPr lang="en-US" sz="1800" dirty="0"/>
              <a:t>Institute for literature</a:t>
            </a:r>
            <a:br>
              <a:rPr lang="en-US" sz="1800" dirty="0"/>
            </a:br>
            <a:r>
              <a:rPr lang="en-US" sz="1800" dirty="0"/>
              <a:t>Bulgarian academy of sciences</a:t>
            </a:r>
            <a:br>
              <a:rPr lang="en-US" sz="1800" dirty="0"/>
            </a:br>
            <a:br>
              <a:rPr lang="en-US" sz="1800" dirty="0"/>
            </a:br>
            <a:r>
              <a:rPr lang="en-US" sz="1800" dirty="0"/>
              <a:t>oct 17, 2025</a:t>
            </a:r>
            <a:endParaRPr lang="en-US" sz="3200" b="1" dirty="0"/>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9BEC9-7DB4-8BDB-0796-3A0DCB5F07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C4C943-DA90-6E52-819B-A46132B90B8B}"/>
              </a:ext>
            </a:extLst>
          </p:cNvPr>
          <p:cNvSpPr>
            <a:spLocks noGrp="1"/>
          </p:cNvSpPr>
          <p:nvPr>
            <p:ph type="title"/>
          </p:nvPr>
        </p:nvSpPr>
        <p:spPr>
          <a:xfrm>
            <a:off x="3190672" y="841329"/>
            <a:ext cx="7288282" cy="735835"/>
          </a:xfrm>
        </p:spPr>
        <p:txBody>
          <a:bodyPr>
            <a:normAutofit/>
          </a:bodyPr>
          <a:lstStyle/>
          <a:p>
            <a:r>
              <a:rPr lang="en-GB" i="1" dirty="0">
                <a:solidFill>
                  <a:schemeClr val="accent2">
                    <a:lumMod val="75000"/>
                  </a:schemeClr>
                </a:solidFill>
              </a:rPr>
              <a:t>Palanka</a:t>
            </a:r>
            <a:r>
              <a:rPr lang="en-GB" dirty="0"/>
              <a:t> or SMALL-TOWN PHILOSOPHY</a:t>
            </a:r>
          </a:p>
        </p:txBody>
      </p:sp>
      <p:sp>
        <p:nvSpPr>
          <p:cNvPr id="14" name="Slide Number Placeholder 5">
            <a:extLst>
              <a:ext uri="{FF2B5EF4-FFF2-40B4-BE49-F238E27FC236}">
                <a16:creationId xmlns:a16="http://schemas.microsoft.com/office/drawing/2014/main" id="{5BDDF87E-4134-D086-9B7C-FFD9B78C992F}"/>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10</a:t>
            </a:fld>
            <a:endParaRPr lang="en-US" dirty="0"/>
          </a:p>
        </p:txBody>
      </p:sp>
      <p:sp>
        <p:nvSpPr>
          <p:cNvPr id="11" name="Text Placeholder 2">
            <a:extLst>
              <a:ext uri="{FF2B5EF4-FFF2-40B4-BE49-F238E27FC236}">
                <a16:creationId xmlns:a16="http://schemas.microsoft.com/office/drawing/2014/main" id="{017CB8CC-8AFC-EA12-5758-14E8C1EE52BA}"/>
              </a:ext>
            </a:extLst>
          </p:cNvPr>
          <p:cNvSpPr txBox="1">
            <a:spLocks/>
          </p:cNvSpPr>
          <p:nvPr/>
        </p:nvSpPr>
        <p:spPr>
          <a:xfrm>
            <a:off x="571500" y="2749923"/>
            <a:ext cx="9231406" cy="240702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b="1" kern="1200" spc="50" baseline="0">
                <a:solidFill>
                  <a:schemeClr val="tx1"/>
                </a:solidFill>
                <a:latin typeface="+mn-lt"/>
                <a:ea typeface="+mn-ea"/>
                <a:cs typeface="+mn-cs"/>
              </a:defRPr>
            </a:lvl1pPr>
            <a:lvl2pPr marL="283464"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2pPr>
            <a:lvl3pPr marL="566928"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3pPr>
            <a:lvl4pPr marL="859536"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4pPr>
            <a:lvl5pPr marL="1143000"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b="0" dirty="0"/>
              <a:t>“The world of the province exists only in spirit; the spirit of the province is itself an absolute province, unsurpassable by any provincial reality. It has no world of its own into which it could be perfectly materialized […] it appears as the spiritual originator of any aspiration to be enclosed in one’s </a:t>
            </a:r>
            <a:r>
              <a:rPr lang="en-US" sz="2000" b="0" i="1" dirty="0"/>
              <a:t>own </a:t>
            </a:r>
            <a:r>
              <a:rPr lang="en-US" sz="2000" b="0" dirty="0"/>
              <a:t>world, any aspiration to transform the world into the one of province [</a:t>
            </a:r>
            <a:r>
              <a:rPr lang="en-US" sz="2000" b="0" i="1" dirty="0" err="1"/>
              <a:t>palanka</a:t>
            </a:r>
            <a:r>
              <a:rPr lang="en-US" sz="2000" b="0" dirty="0"/>
              <a:t>]. In its experience the world lies somewhere beyond the hill, rather than in its own parochial universe, which is, in that sense, a non-world” (2021, p. 26).</a:t>
            </a:r>
            <a:endParaRPr lang="en-US" sz="2400" b="0" dirty="0"/>
          </a:p>
        </p:txBody>
      </p:sp>
    </p:spTree>
    <p:extLst>
      <p:ext uri="{BB962C8B-B14F-4D97-AF65-F5344CB8AC3E}">
        <p14:creationId xmlns:p14="http://schemas.microsoft.com/office/powerpoint/2010/main" val="128818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540E4-C121-98D3-2D75-8C7028CCB4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5FFE9B-B4F6-04EC-55C9-7EC34DCF12B2}"/>
              </a:ext>
            </a:extLst>
          </p:cNvPr>
          <p:cNvSpPr>
            <a:spLocks noGrp="1"/>
          </p:cNvSpPr>
          <p:nvPr>
            <p:ph type="title"/>
          </p:nvPr>
        </p:nvSpPr>
        <p:spPr>
          <a:xfrm>
            <a:off x="3190672" y="841329"/>
            <a:ext cx="7288282" cy="735835"/>
          </a:xfrm>
        </p:spPr>
        <p:txBody>
          <a:bodyPr>
            <a:normAutofit/>
          </a:bodyPr>
          <a:lstStyle/>
          <a:p>
            <a:r>
              <a:rPr lang="en-GB" i="1" dirty="0">
                <a:solidFill>
                  <a:schemeClr val="accent2">
                    <a:lumMod val="75000"/>
                  </a:schemeClr>
                </a:solidFill>
              </a:rPr>
              <a:t>Palanka</a:t>
            </a:r>
            <a:r>
              <a:rPr lang="en-GB" dirty="0"/>
              <a:t> or SMALL-TOWN PHILOSOPHY</a:t>
            </a:r>
          </a:p>
        </p:txBody>
      </p:sp>
      <p:sp>
        <p:nvSpPr>
          <p:cNvPr id="14" name="Slide Number Placeholder 5">
            <a:extLst>
              <a:ext uri="{FF2B5EF4-FFF2-40B4-BE49-F238E27FC236}">
                <a16:creationId xmlns:a16="http://schemas.microsoft.com/office/drawing/2014/main" id="{688E214E-A594-C8D2-A4C2-9885B505870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11</a:t>
            </a:fld>
            <a:endParaRPr lang="en-US" dirty="0"/>
          </a:p>
        </p:txBody>
      </p:sp>
      <p:sp>
        <p:nvSpPr>
          <p:cNvPr id="11" name="Text Placeholder 2">
            <a:extLst>
              <a:ext uri="{FF2B5EF4-FFF2-40B4-BE49-F238E27FC236}">
                <a16:creationId xmlns:a16="http://schemas.microsoft.com/office/drawing/2014/main" id="{0F81BA92-513F-B19F-B72D-489B56F89148}"/>
              </a:ext>
            </a:extLst>
          </p:cNvPr>
          <p:cNvSpPr txBox="1">
            <a:spLocks/>
          </p:cNvSpPr>
          <p:nvPr/>
        </p:nvSpPr>
        <p:spPr>
          <a:xfrm>
            <a:off x="571500" y="2749922"/>
            <a:ext cx="9231406" cy="344983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b="1" kern="1200" spc="50" baseline="0">
                <a:solidFill>
                  <a:schemeClr val="tx1"/>
                </a:solidFill>
                <a:latin typeface="+mn-lt"/>
                <a:ea typeface="+mn-ea"/>
                <a:cs typeface="+mn-cs"/>
              </a:defRPr>
            </a:lvl1pPr>
            <a:lvl2pPr marL="283464"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2pPr>
            <a:lvl3pPr marL="566928"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3pPr>
            <a:lvl4pPr marL="859536"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4pPr>
            <a:lvl5pPr marL="1143000"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en-GB" sz="2000" b="0" dirty="0"/>
              <a:t>style as the highest principle of parochialism.</a:t>
            </a:r>
          </a:p>
          <a:p>
            <a:pPr marL="342900" indent="-342900" algn="just">
              <a:buFont typeface="Arial" panose="020B0604020202020204" pitchFamily="34" charset="0"/>
              <a:buChar char="•"/>
            </a:pPr>
            <a:r>
              <a:rPr lang="en-GB" sz="2000" b="0" dirty="0"/>
              <a:t>the ideal of pure poverty.</a:t>
            </a:r>
          </a:p>
          <a:p>
            <a:pPr marL="342900" indent="-342900" algn="just">
              <a:buFont typeface="Arial" panose="020B0604020202020204" pitchFamily="34" charset="0"/>
              <a:buChar char="•"/>
            </a:pPr>
            <a:r>
              <a:rPr lang="en-GB" sz="2000" b="0" dirty="0"/>
              <a:t>the spirit of the tribe in agony.</a:t>
            </a:r>
          </a:p>
          <a:p>
            <a:pPr marL="342900" indent="-342900" algn="just">
              <a:buFont typeface="Arial" panose="020B0604020202020204" pitchFamily="34" charset="0"/>
              <a:buChar char="•"/>
            </a:pPr>
            <a:r>
              <a:rPr lang="en-GB" sz="2000" b="0" dirty="0"/>
              <a:t>atheism as the principle of publicness. </a:t>
            </a:r>
          </a:p>
          <a:p>
            <a:pPr marL="342900" indent="-342900" algn="just">
              <a:buFont typeface="Arial" panose="020B0604020202020204" pitchFamily="34" charset="0"/>
              <a:buChar char="•"/>
            </a:pPr>
            <a:r>
              <a:rPr lang="en-GB" sz="2000" b="0" dirty="0"/>
              <a:t>individualism as the function of parochialism. </a:t>
            </a:r>
          </a:p>
          <a:p>
            <a:pPr marL="342900" indent="-342900" algn="just">
              <a:buFont typeface="Arial" panose="020B0604020202020204" pitchFamily="34" charset="0"/>
              <a:buChar char="•"/>
            </a:pPr>
            <a:r>
              <a:rPr lang="en-GB" sz="2000" b="0" dirty="0"/>
              <a:t>lasting infantilism of the parochial spirit.</a:t>
            </a:r>
          </a:p>
          <a:p>
            <a:pPr marL="342900" indent="-342900" algn="just">
              <a:buFont typeface="Arial" panose="020B0604020202020204" pitchFamily="34" charset="0"/>
              <a:buChar char="•"/>
            </a:pPr>
            <a:r>
              <a:rPr lang="en-GB" sz="2000" b="0" dirty="0"/>
              <a:t>banality.</a:t>
            </a:r>
            <a:endParaRPr lang="en-US" sz="2400" b="0" dirty="0"/>
          </a:p>
        </p:txBody>
      </p:sp>
    </p:spTree>
    <p:extLst>
      <p:ext uri="{BB962C8B-B14F-4D97-AF65-F5344CB8AC3E}">
        <p14:creationId xmlns:p14="http://schemas.microsoft.com/office/powerpoint/2010/main" val="3315241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116F8-6398-809A-9904-19445205FF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6F6549-CF72-1D7F-1E35-577561587447}"/>
              </a:ext>
            </a:extLst>
          </p:cNvPr>
          <p:cNvSpPr>
            <a:spLocks noGrp="1"/>
          </p:cNvSpPr>
          <p:nvPr>
            <p:ph type="title"/>
          </p:nvPr>
        </p:nvSpPr>
        <p:spPr>
          <a:xfrm>
            <a:off x="3190672" y="841329"/>
            <a:ext cx="7288282" cy="735835"/>
          </a:xfrm>
        </p:spPr>
        <p:txBody>
          <a:bodyPr>
            <a:normAutofit/>
          </a:bodyPr>
          <a:lstStyle/>
          <a:p>
            <a:r>
              <a:rPr lang="en-GB" i="1" dirty="0">
                <a:solidFill>
                  <a:schemeClr val="accent2">
                    <a:lumMod val="75000"/>
                  </a:schemeClr>
                </a:solidFill>
              </a:rPr>
              <a:t>Palanka</a:t>
            </a:r>
            <a:r>
              <a:rPr lang="en-GB" dirty="0"/>
              <a:t> – SOME FURTHER QUESTIONS</a:t>
            </a:r>
          </a:p>
        </p:txBody>
      </p:sp>
      <p:sp>
        <p:nvSpPr>
          <p:cNvPr id="14" name="Slide Number Placeholder 5">
            <a:extLst>
              <a:ext uri="{FF2B5EF4-FFF2-40B4-BE49-F238E27FC236}">
                <a16:creationId xmlns:a16="http://schemas.microsoft.com/office/drawing/2014/main" id="{42A01BB7-C443-E72A-9EE6-0312B97849D9}"/>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12</a:t>
            </a:fld>
            <a:endParaRPr lang="en-US" dirty="0"/>
          </a:p>
        </p:txBody>
      </p:sp>
      <p:sp>
        <p:nvSpPr>
          <p:cNvPr id="11" name="Text Placeholder 2">
            <a:extLst>
              <a:ext uri="{FF2B5EF4-FFF2-40B4-BE49-F238E27FC236}">
                <a16:creationId xmlns:a16="http://schemas.microsoft.com/office/drawing/2014/main" id="{5D7893F0-7B3A-3F4D-878D-058EAF8C88ED}"/>
              </a:ext>
            </a:extLst>
          </p:cNvPr>
          <p:cNvSpPr txBox="1">
            <a:spLocks/>
          </p:cNvSpPr>
          <p:nvPr/>
        </p:nvSpPr>
        <p:spPr>
          <a:xfrm>
            <a:off x="571500" y="2749923"/>
            <a:ext cx="9231406" cy="240702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b="1" kern="1200" spc="50" baseline="0">
                <a:solidFill>
                  <a:schemeClr val="tx1"/>
                </a:solidFill>
                <a:latin typeface="+mn-lt"/>
                <a:ea typeface="+mn-ea"/>
                <a:cs typeface="+mn-cs"/>
              </a:defRPr>
            </a:lvl1pPr>
            <a:lvl2pPr marL="283464"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2pPr>
            <a:lvl3pPr marL="566928"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3pPr>
            <a:lvl4pPr marL="859536"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4pPr>
            <a:lvl5pPr marL="1143000"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b="0" dirty="0"/>
              <a:t>Is there a province that is too small to be enlightened? </a:t>
            </a:r>
          </a:p>
          <a:p>
            <a:pPr algn="just"/>
            <a:endParaRPr lang="en-US" sz="2000" b="0" dirty="0"/>
          </a:p>
          <a:p>
            <a:pPr algn="just"/>
            <a:r>
              <a:rPr lang="en-US" sz="2000" b="0" dirty="0"/>
              <a:t>How can we even begin to measure whether a province is too closed and guarded against the world to be enlightened, or, on the other hand, too open as to lose its authenticity against the leveling tendency of modern civilization? </a:t>
            </a:r>
            <a:endParaRPr lang="en-US" sz="2800" b="0" dirty="0"/>
          </a:p>
        </p:txBody>
      </p:sp>
    </p:spTree>
    <p:extLst>
      <p:ext uri="{BB962C8B-B14F-4D97-AF65-F5344CB8AC3E}">
        <p14:creationId xmlns:p14="http://schemas.microsoft.com/office/powerpoint/2010/main" val="3941694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DB6ED-7031-C80D-A0D9-52B894D07C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37CC75-D7E6-7DC2-DDEB-444A9FA409D9}"/>
              </a:ext>
            </a:extLst>
          </p:cNvPr>
          <p:cNvSpPr>
            <a:spLocks noGrp="1"/>
          </p:cNvSpPr>
          <p:nvPr>
            <p:ph type="title"/>
          </p:nvPr>
        </p:nvSpPr>
        <p:spPr>
          <a:xfrm>
            <a:off x="3190671" y="841329"/>
            <a:ext cx="7587575" cy="735835"/>
          </a:xfrm>
        </p:spPr>
        <p:txBody>
          <a:bodyPr>
            <a:normAutofit/>
          </a:bodyPr>
          <a:lstStyle/>
          <a:p>
            <a:r>
              <a:rPr lang="en-GB" dirty="0"/>
              <a:t>EMBRACING OR ESCPAING</a:t>
            </a:r>
            <a:r>
              <a:rPr lang="bg-BG" dirty="0"/>
              <a:t> </a:t>
            </a:r>
            <a:r>
              <a:rPr lang="en-US" dirty="0"/>
              <a:t>the</a:t>
            </a:r>
            <a:r>
              <a:rPr lang="en-GB" dirty="0"/>
              <a:t> </a:t>
            </a:r>
            <a:r>
              <a:rPr lang="en-GB" i="1" dirty="0">
                <a:solidFill>
                  <a:schemeClr val="accent2">
                    <a:lumMod val="75000"/>
                  </a:schemeClr>
                </a:solidFill>
              </a:rPr>
              <a:t>kotlovina</a:t>
            </a:r>
            <a:endParaRPr lang="en-GB" dirty="0"/>
          </a:p>
        </p:txBody>
      </p:sp>
      <p:sp>
        <p:nvSpPr>
          <p:cNvPr id="14" name="Slide Number Placeholder 5">
            <a:extLst>
              <a:ext uri="{FF2B5EF4-FFF2-40B4-BE49-F238E27FC236}">
                <a16:creationId xmlns:a16="http://schemas.microsoft.com/office/drawing/2014/main" id="{AB21BA86-4155-A289-5231-1D961E5A6BAA}"/>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13</a:t>
            </a:fld>
            <a:endParaRPr lang="en-US" dirty="0"/>
          </a:p>
        </p:txBody>
      </p:sp>
      <p:sp>
        <p:nvSpPr>
          <p:cNvPr id="13" name="Text Placeholder 2">
            <a:extLst>
              <a:ext uri="{FF2B5EF4-FFF2-40B4-BE49-F238E27FC236}">
                <a16:creationId xmlns:a16="http://schemas.microsoft.com/office/drawing/2014/main" id="{E57E0BEC-6F72-DF8D-3974-20BD3515B0BB}"/>
              </a:ext>
            </a:extLst>
          </p:cNvPr>
          <p:cNvSpPr>
            <a:spLocks noGrp="1"/>
          </p:cNvSpPr>
          <p:nvPr>
            <p:ph sz="half" idx="2"/>
          </p:nvPr>
        </p:nvSpPr>
        <p:spPr>
          <a:xfrm>
            <a:off x="2230877" y="5288652"/>
            <a:ext cx="7464359" cy="1118634"/>
          </a:xfrm>
        </p:spPr>
        <p:txBody>
          <a:bodyPr>
            <a:normAutofit/>
          </a:bodyPr>
          <a:lstStyle/>
          <a:p>
            <a:pPr algn="r"/>
            <a:r>
              <a:rPr lang="bg-BG" sz="1600" b="0" dirty="0"/>
              <a:t>котловина = </a:t>
            </a:r>
            <a:r>
              <a:rPr lang="en-US" sz="1600" b="0" dirty="0"/>
              <a:t>depression</a:t>
            </a:r>
            <a:endParaRPr lang="bg-BG" sz="1600" b="0" dirty="0"/>
          </a:p>
          <a:p>
            <a:pPr algn="r"/>
            <a:r>
              <a:rPr lang="en-US" sz="1600" b="0" dirty="0"/>
              <a:t>A depression is a landform sunken or depressed below the surrounding area. </a:t>
            </a:r>
          </a:p>
        </p:txBody>
      </p:sp>
      <p:pic>
        <p:nvPicPr>
          <p:cNvPr id="4" name="Picture 3" descr="A landscape with trees and mountains">
            <a:extLst>
              <a:ext uri="{FF2B5EF4-FFF2-40B4-BE49-F238E27FC236}">
                <a16:creationId xmlns:a16="http://schemas.microsoft.com/office/drawing/2014/main" id="{1EA0A072-FC59-7771-062D-1743F34F0EF5}"/>
              </a:ext>
            </a:extLst>
          </p:cNvPr>
          <p:cNvPicPr>
            <a:picLocks noChangeAspect="1"/>
          </p:cNvPicPr>
          <p:nvPr/>
        </p:nvPicPr>
        <p:blipFill>
          <a:blip r:embed="rId3"/>
          <a:srcRect b="11001"/>
          <a:stretch>
            <a:fillRect/>
          </a:stretch>
        </p:blipFill>
        <p:spPr>
          <a:xfrm>
            <a:off x="434502" y="2005319"/>
            <a:ext cx="6300254" cy="3510311"/>
          </a:xfrm>
          <a:prstGeom prst="rect">
            <a:avLst/>
          </a:prstGeom>
        </p:spPr>
      </p:pic>
    </p:spTree>
    <p:extLst>
      <p:ext uri="{BB962C8B-B14F-4D97-AF65-F5344CB8AC3E}">
        <p14:creationId xmlns:p14="http://schemas.microsoft.com/office/powerpoint/2010/main" val="214861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1A811-EF29-F2EA-B6A4-328FD50177ED}"/>
            </a:ext>
          </a:extLst>
        </p:cNvPr>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EE77D1D6-D14A-5D1A-5D16-08AC96E59B74}"/>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14</a:t>
            </a:fld>
            <a:endParaRPr lang="en-US" dirty="0"/>
          </a:p>
        </p:txBody>
      </p:sp>
      <p:pic>
        <p:nvPicPr>
          <p:cNvPr id="10" name="Picture 9" descr="A person with his hand on his chin&#10;&#10;AI-generated content may be incorrect.">
            <a:extLst>
              <a:ext uri="{FF2B5EF4-FFF2-40B4-BE49-F238E27FC236}">
                <a16:creationId xmlns:a16="http://schemas.microsoft.com/office/drawing/2014/main" id="{DC1EEFC2-AAF8-E34F-5A26-9FF561AE603C}"/>
              </a:ext>
            </a:extLst>
          </p:cNvPr>
          <p:cNvPicPr>
            <a:picLocks noChangeAspect="1"/>
          </p:cNvPicPr>
          <p:nvPr/>
        </p:nvPicPr>
        <p:blipFill>
          <a:blip r:embed="rId3"/>
          <a:stretch>
            <a:fillRect/>
          </a:stretch>
        </p:blipFill>
        <p:spPr>
          <a:xfrm>
            <a:off x="239222" y="1453203"/>
            <a:ext cx="2432642" cy="274180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2" name="Picture 11" descr="A person in a suit and tie&#10;&#10;AI-generated content may be incorrect.">
            <a:extLst>
              <a:ext uri="{FF2B5EF4-FFF2-40B4-BE49-F238E27FC236}">
                <a16:creationId xmlns:a16="http://schemas.microsoft.com/office/drawing/2014/main" id="{272CB097-EC47-2542-AE06-2D491E813AAB}"/>
              </a:ext>
            </a:extLst>
          </p:cNvPr>
          <p:cNvPicPr>
            <a:picLocks noChangeAspect="1"/>
          </p:cNvPicPr>
          <p:nvPr/>
        </p:nvPicPr>
        <p:blipFill>
          <a:blip r:embed="rId4"/>
          <a:stretch>
            <a:fillRect/>
          </a:stretch>
        </p:blipFill>
        <p:spPr>
          <a:xfrm>
            <a:off x="1824190" y="3986895"/>
            <a:ext cx="2097421" cy="273457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3" name="Text Placeholder 2">
            <a:extLst>
              <a:ext uri="{FF2B5EF4-FFF2-40B4-BE49-F238E27FC236}">
                <a16:creationId xmlns:a16="http://schemas.microsoft.com/office/drawing/2014/main" id="{63851D85-F1C1-AD9B-F5FC-AC1349BFBB60}"/>
              </a:ext>
            </a:extLst>
          </p:cNvPr>
          <p:cNvSpPr>
            <a:spLocks noGrp="1"/>
          </p:cNvSpPr>
          <p:nvPr>
            <p:ph sz="half" idx="2"/>
          </p:nvPr>
        </p:nvSpPr>
        <p:spPr>
          <a:xfrm>
            <a:off x="2671865" y="1702783"/>
            <a:ext cx="6849148" cy="2158493"/>
          </a:xfrm>
        </p:spPr>
        <p:txBody>
          <a:bodyPr>
            <a:normAutofit lnSpcReduction="10000"/>
          </a:bodyPr>
          <a:lstStyle/>
          <a:p>
            <a:r>
              <a:rPr lang="en-US" dirty="0"/>
              <a:t>Tsvetan Stoyanov (1930–1971)</a:t>
            </a:r>
            <a:endParaRPr lang="bg-BG" dirty="0"/>
          </a:p>
          <a:p>
            <a:pPr algn="just"/>
            <a:r>
              <a:rPr lang="en-GB" sz="1600" b="0" dirty="0"/>
              <a:t>Stoyanov was one of the best and most active Bulgarian translators from English and Russian in the 1950s and 1960s, with his own views on translation issues. Stoyanov's work covers works from various genres – essays, literary and socio-psychological studies, literary criticism, short stories, novels, travelogues, dialogues, journalism, and poetry. As a student, he contributed to periodicals with journalistic materials.</a:t>
            </a:r>
            <a:endParaRPr lang="en-US" sz="1600" b="0" dirty="0"/>
          </a:p>
        </p:txBody>
      </p:sp>
      <p:sp>
        <p:nvSpPr>
          <p:cNvPr id="15" name="Text Placeholder 2">
            <a:extLst>
              <a:ext uri="{FF2B5EF4-FFF2-40B4-BE49-F238E27FC236}">
                <a16:creationId xmlns:a16="http://schemas.microsoft.com/office/drawing/2014/main" id="{AAA80BDC-A956-3ECD-D3B7-6FC11555F1C5}"/>
              </a:ext>
            </a:extLst>
          </p:cNvPr>
          <p:cNvSpPr txBox="1">
            <a:spLocks/>
          </p:cNvSpPr>
          <p:nvPr/>
        </p:nvSpPr>
        <p:spPr>
          <a:xfrm>
            <a:off x="4148613" y="4289500"/>
            <a:ext cx="5372399" cy="2312337"/>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1800" b="1" kern="1200" spc="50" baseline="0">
                <a:solidFill>
                  <a:schemeClr val="tx1"/>
                </a:solidFill>
                <a:latin typeface="+mn-lt"/>
                <a:ea typeface="+mn-ea"/>
                <a:cs typeface="+mn-cs"/>
              </a:defRPr>
            </a:lvl1pPr>
            <a:lvl2pPr marL="283464"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2pPr>
            <a:lvl3pPr marL="566928"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3pPr>
            <a:lvl4pPr marL="859536"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4pPr>
            <a:lvl5pPr marL="1143000"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dirty="0"/>
              <a:t>Toncho </a:t>
            </a:r>
            <a:r>
              <a:rPr lang="en-US" sz="1900" dirty="0" err="1"/>
              <a:t>Zhechev</a:t>
            </a:r>
            <a:r>
              <a:rPr lang="en-US" sz="1900" dirty="0"/>
              <a:t> (19</a:t>
            </a:r>
            <a:r>
              <a:rPr lang="bg-BG" sz="1900" dirty="0"/>
              <a:t>29</a:t>
            </a:r>
            <a:r>
              <a:rPr lang="en-US" sz="1900" dirty="0"/>
              <a:t>–</a:t>
            </a:r>
            <a:r>
              <a:rPr lang="bg-BG" sz="1900" dirty="0"/>
              <a:t>2000</a:t>
            </a:r>
            <a:r>
              <a:rPr lang="en-US" sz="1900" dirty="0"/>
              <a:t>)</a:t>
            </a:r>
            <a:endParaRPr lang="bg-BG" sz="1900" dirty="0"/>
          </a:p>
          <a:p>
            <a:pPr algn="just"/>
            <a:r>
              <a:rPr lang="en-GB" sz="1700" b="0" dirty="0"/>
              <a:t>Toncho </a:t>
            </a:r>
            <a:r>
              <a:rPr lang="en-GB" sz="1700" b="0" dirty="0" err="1"/>
              <a:t>Zhechev</a:t>
            </a:r>
            <a:r>
              <a:rPr lang="en-GB" sz="1700" b="0" dirty="0"/>
              <a:t> is one of Bulgaria's most prominent humanists. He writes in various genres – literary-historical essays, criticism, prose, journalism, and essays – and his research approach is primarily cultural-historical. Toncho </a:t>
            </a:r>
            <a:r>
              <a:rPr lang="en-GB" sz="1700" b="0" dirty="0" err="1"/>
              <a:t>Zhechev's</a:t>
            </a:r>
            <a:r>
              <a:rPr lang="en-GB" sz="1700" b="0" dirty="0"/>
              <a:t> observations are based on a penetrating insight into tradition, but also on a deep understanding of the essence of the phenomena that have shaped emblematic images in Bulgarian thinking.</a:t>
            </a:r>
            <a:endParaRPr lang="en-US" sz="1700" b="0" dirty="0"/>
          </a:p>
        </p:txBody>
      </p:sp>
      <p:sp>
        <p:nvSpPr>
          <p:cNvPr id="6" name="Title 1">
            <a:extLst>
              <a:ext uri="{FF2B5EF4-FFF2-40B4-BE49-F238E27FC236}">
                <a16:creationId xmlns:a16="http://schemas.microsoft.com/office/drawing/2014/main" id="{9B060BAB-8E3E-E589-3844-497AAE0A9BC6}"/>
              </a:ext>
            </a:extLst>
          </p:cNvPr>
          <p:cNvSpPr txBox="1">
            <a:spLocks/>
          </p:cNvSpPr>
          <p:nvPr/>
        </p:nvSpPr>
        <p:spPr>
          <a:xfrm>
            <a:off x="3190671" y="841329"/>
            <a:ext cx="7587575" cy="73583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GB"/>
              <a:t>EMBRACING OR ESCPAING the </a:t>
            </a:r>
            <a:r>
              <a:rPr lang="en-GB" i="1">
                <a:solidFill>
                  <a:schemeClr val="accent2">
                    <a:lumMod val="75000"/>
                  </a:schemeClr>
                </a:solidFill>
              </a:rPr>
              <a:t>kotlovina</a:t>
            </a:r>
            <a:endParaRPr lang="en-GB"/>
          </a:p>
        </p:txBody>
      </p:sp>
    </p:spTree>
    <p:extLst>
      <p:ext uri="{BB962C8B-B14F-4D97-AF65-F5344CB8AC3E}">
        <p14:creationId xmlns:p14="http://schemas.microsoft.com/office/powerpoint/2010/main" val="4286296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5BAC6-EF34-AA78-ACCC-F5A78DBAF49D}"/>
            </a:ext>
          </a:extLst>
        </p:cNvPr>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F8520559-6AF2-AF9A-E2E9-AF4BAE3C09B5}"/>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15</a:t>
            </a:fld>
            <a:endParaRPr lang="en-US" dirty="0"/>
          </a:p>
        </p:txBody>
      </p:sp>
      <p:sp>
        <p:nvSpPr>
          <p:cNvPr id="6" name="Title 1">
            <a:extLst>
              <a:ext uri="{FF2B5EF4-FFF2-40B4-BE49-F238E27FC236}">
                <a16:creationId xmlns:a16="http://schemas.microsoft.com/office/drawing/2014/main" id="{BEA9FED2-DF52-7390-007F-3E946A62F2B0}"/>
              </a:ext>
            </a:extLst>
          </p:cNvPr>
          <p:cNvSpPr txBox="1">
            <a:spLocks/>
          </p:cNvSpPr>
          <p:nvPr/>
        </p:nvSpPr>
        <p:spPr>
          <a:xfrm>
            <a:off x="3190671" y="841329"/>
            <a:ext cx="7587575" cy="73583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GB" dirty="0"/>
              <a:t>EMBRACING OR ESCPAING the </a:t>
            </a:r>
            <a:r>
              <a:rPr lang="en-GB" i="1" dirty="0">
                <a:solidFill>
                  <a:schemeClr val="accent2">
                    <a:lumMod val="75000"/>
                  </a:schemeClr>
                </a:solidFill>
              </a:rPr>
              <a:t>kotlovina</a:t>
            </a:r>
            <a:endParaRPr lang="en-GB" dirty="0"/>
          </a:p>
        </p:txBody>
      </p:sp>
      <p:pic>
        <p:nvPicPr>
          <p:cNvPr id="7" name="Picture 6" descr="A person in a suit and tie&#10;&#10;AI-generated content may be incorrect.">
            <a:extLst>
              <a:ext uri="{FF2B5EF4-FFF2-40B4-BE49-F238E27FC236}">
                <a16:creationId xmlns:a16="http://schemas.microsoft.com/office/drawing/2014/main" id="{76E58077-8F45-B45B-C7E0-5266F67A843E}"/>
              </a:ext>
            </a:extLst>
          </p:cNvPr>
          <p:cNvPicPr>
            <a:picLocks noChangeAspect="1"/>
          </p:cNvPicPr>
          <p:nvPr/>
        </p:nvPicPr>
        <p:blipFill>
          <a:blip r:embed="rId3"/>
          <a:stretch>
            <a:fillRect/>
          </a:stretch>
        </p:blipFill>
        <p:spPr>
          <a:xfrm>
            <a:off x="769874" y="2503679"/>
            <a:ext cx="2310551" cy="301245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9" name="TextBox 8">
            <a:extLst>
              <a:ext uri="{FF2B5EF4-FFF2-40B4-BE49-F238E27FC236}">
                <a16:creationId xmlns:a16="http://schemas.microsoft.com/office/drawing/2014/main" id="{DCEEA214-6268-7575-BE5E-15BCCB641929}"/>
              </a:ext>
            </a:extLst>
          </p:cNvPr>
          <p:cNvSpPr txBox="1"/>
          <p:nvPr/>
        </p:nvSpPr>
        <p:spPr>
          <a:xfrm>
            <a:off x="3602477" y="2178636"/>
            <a:ext cx="6102484" cy="3662541"/>
          </a:xfrm>
          <a:prstGeom prst="rect">
            <a:avLst/>
          </a:prstGeom>
          <a:noFill/>
        </p:spPr>
        <p:txBody>
          <a:bodyPr wrap="square">
            <a:spAutoFit/>
          </a:bodyPr>
          <a:lstStyle/>
          <a:p>
            <a:r>
              <a:rPr lang="en-US" sz="2000" dirty="0"/>
              <a:t>Toncho </a:t>
            </a:r>
            <a:r>
              <a:rPr lang="en-US" sz="2000" dirty="0" err="1"/>
              <a:t>Zhechev</a:t>
            </a:r>
            <a:r>
              <a:rPr lang="en-US" sz="2000" dirty="0"/>
              <a:t> (19</a:t>
            </a:r>
            <a:r>
              <a:rPr lang="bg-BG" sz="2000" dirty="0"/>
              <a:t>29</a:t>
            </a:r>
            <a:r>
              <a:rPr lang="en-US" sz="2000" dirty="0"/>
              <a:t>–</a:t>
            </a:r>
            <a:r>
              <a:rPr lang="bg-BG" sz="2000" dirty="0"/>
              <a:t>2000</a:t>
            </a:r>
            <a:r>
              <a:rPr lang="en-US" sz="2000" dirty="0"/>
              <a:t>)</a:t>
            </a:r>
          </a:p>
          <a:p>
            <a:endParaRPr lang="en-US" sz="2000" dirty="0"/>
          </a:p>
          <a:p>
            <a:endParaRPr lang="en-US" sz="2000" dirty="0"/>
          </a:p>
          <a:p>
            <a:pPr marL="342900" indent="-342900" algn="just">
              <a:buFont typeface="Arial" panose="020B0604020202020204" pitchFamily="34" charset="0"/>
              <a:buChar char="•"/>
            </a:pPr>
            <a:r>
              <a:rPr lang="en-US" sz="2000" dirty="0"/>
              <a:t>Conservative revolution</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b="0" dirty="0"/>
              <a:t>Nativist thesis</a:t>
            </a:r>
          </a:p>
          <a:p>
            <a:pPr algn="just"/>
            <a:endParaRPr lang="en-US" i="1" dirty="0"/>
          </a:p>
          <a:p>
            <a:pPr algn="just"/>
            <a:endParaRPr lang="en-US" i="1" dirty="0"/>
          </a:p>
          <a:p>
            <a:pPr algn="just"/>
            <a:r>
              <a:rPr lang="en-US" i="1" dirty="0"/>
              <a:t>Only by becoming more provincial then can Bulgarian literature become world-literature.</a:t>
            </a:r>
          </a:p>
          <a:p>
            <a:pPr algn="just"/>
            <a:endParaRPr lang="en-US" sz="2000" i="1" dirty="0"/>
          </a:p>
          <a:p>
            <a:pPr marL="342900" indent="-342900" algn="just">
              <a:buFont typeface="Arial" panose="020B0604020202020204" pitchFamily="34" charset="0"/>
              <a:buChar char="•"/>
            </a:pPr>
            <a:r>
              <a:rPr lang="en-US" sz="2000" dirty="0"/>
              <a:t>The “Faulkner Way”</a:t>
            </a:r>
            <a:endParaRPr lang="en-US" sz="1800" b="0" dirty="0"/>
          </a:p>
        </p:txBody>
      </p:sp>
      <p:sp>
        <p:nvSpPr>
          <p:cNvPr id="15" name="Arrow: Down 14">
            <a:extLst>
              <a:ext uri="{FF2B5EF4-FFF2-40B4-BE49-F238E27FC236}">
                <a16:creationId xmlns:a16="http://schemas.microsoft.com/office/drawing/2014/main" id="{E48BFC52-BB81-0BFE-3F5F-B43EBA56A522}"/>
              </a:ext>
            </a:extLst>
          </p:cNvPr>
          <p:cNvSpPr/>
          <p:nvPr/>
        </p:nvSpPr>
        <p:spPr>
          <a:xfrm>
            <a:off x="4427706" y="4092102"/>
            <a:ext cx="505839" cy="473413"/>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04621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5ED4E-BCF7-AC7A-A9FB-EAD0D9B1E99A}"/>
            </a:ext>
          </a:extLst>
        </p:cNvPr>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C78F7AED-3AFC-F300-B85B-9E6B0025594D}"/>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16</a:t>
            </a:fld>
            <a:endParaRPr lang="en-US" dirty="0"/>
          </a:p>
        </p:txBody>
      </p:sp>
      <p:sp>
        <p:nvSpPr>
          <p:cNvPr id="6" name="Title 1">
            <a:extLst>
              <a:ext uri="{FF2B5EF4-FFF2-40B4-BE49-F238E27FC236}">
                <a16:creationId xmlns:a16="http://schemas.microsoft.com/office/drawing/2014/main" id="{4FE2872E-B309-39EF-4845-4BC54D7AFBF5}"/>
              </a:ext>
            </a:extLst>
          </p:cNvPr>
          <p:cNvSpPr txBox="1">
            <a:spLocks/>
          </p:cNvSpPr>
          <p:nvPr/>
        </p:nvSpPr>
        <p:spPr>
          <a:xfrm>
            <a:off x="3190671" y="841329"/>
            <a:ext cx="7587575" cy="73583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GB" dirty="0"/>
              <a:t>EMBRACING OR ESCPAING the </a:t>
            </a:r>
            <a:r>
              <a:rPr lang="en-GB" i="1" dirty="0">
                <a:solidFill>
                  <a:schemeClr val="accent2">
                    <a:lumMod val="75000"/>
                  </a:schemeClr>
                </a:solidFill>
              </a:rPr>
              <a:t>kotlovina</a:t>
            </a:r>
            <a:endParaRPr lang="en-GB" dirty="0"/>
          </a:p>
        </p:txBody>
      </p:sp>
      <p:sp>
        <p:nvSpPr>
          <p:cNvPr id="9" name="TextBox 8">
            <a:extLst>
              <a:ext uri="{FF2B5EF4-FFF2-40B4-BE49-F238E27FC236}">
                <a16:creationId xmlns:a16="http://schemas.microsoft.com/office/drawing/2014/main" id="{76F4FCAF-A34E-2868-D6FF-E229078F82A7}"/>
              </a:ext>
            </a:extLst>
          </p:cNvPr>
          <p:cNvSpPr txBox="1"/>
          <p:nvPr/>
        </p:nvSpPr>
        <p:spPr>
          <a:xfrm>
            <a:off x="3381983" y="2054115"/>
            <a:ext cx="6102484" cy="3785652"/>
          </a:xfrm>
          <a:prstGeom prst="rect">
            <a:avLst/>
          </a:prstGeom>
          <a:noFill/>
        </p:spPr>
        <p:txBody>
          <a:bodyPr wrap="square">
            <a:spAutoFit/>
          </a:bodyPr>
          <a:lstStyle/>
          <a:p>
            <a:r>
              <a:rPr lang="en-US" sz="2000" dirty="0"/>
              <a:t>Tsvetan Stoyanov (1930–1971)</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algn="r"/>
            <a:r>
              <a:rPr lang="en-US" sz="2000" i="1" dirty="0"/>
              <a:t>The Threads Cut Off: Ideas and Motives of Alienation in Western Literature </a:t>
            </a:r>
            <a:r>
              <a:rPr lang="en-US" sz="2000" dirty="0"/>
              <a:t>(1967)</a:t>
            </a:r>
          </a:p>
        </p:txBody>
      </p:sp>
      <p:pic>
        <p:nvPicPr>
          <p:cNvPr id="2" name="Picture 1" descr="A person with his hand on his chin&#10;&#10;AI-generated content may be incorrect.">
            <a:extLst>
              <a:ext uri="{FF2B5EF4-FFF2-40B4-BE49-F238E27FC236}">
                <a16:creationId xmlns:a16="http://schemas.microsoft.com/office/drawing/2014/main" id="{803E3B0F-9138-E45E-F57E-A9FB7AAA6C37}"/>
              </a:ext>
            </a:extLst>
          </p:cNvPr>
          <p:cNvPicPr>
            <a:picLocks noChangeAspect="1"/>
          </p:cNvPicPr>
          <p:nvPr/>
        </p:nvPicPr>
        <p:blipFill>
          <a:blip r:embed="rId3"/>
          <a:stretch>
            <a:fillRect/>
          </a:stretch>
        </p:blipFill>
        <p:spPr>
          <a:xfrm>
            <a:off x="756902" y="1766567"/>
            <a:ext cx="2576443" cy="290388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5" name="Picture 4" descr="A white and black book cover&#10;&#10;AI-generated content may be incorrect.">
            <a:extLst>
              <a:ext uri="{FF2B5EF4-FFF2-40B4-BE49-F238E27FC236}">
                <a16:creationId xmlns:a16="http://schemas.microsoft.com/office/drawing/2014/main" id="{780D7628-12B0-08EA-057E-E456FE616FB4}"/>
              </a:ext>
            </a:extLst>
          </p:cNvPr>
          <p:cNvPicPr>
            <a:picLocks noChangeAspect="1"/>
          </p:cNvPicPr>
          <p:nvPr/>
        </p:nvPicPr>
        <p:blipFill>
          <a:blip r:embed="rId4"/>
          <a:stretch>
            <a:fillRect/>
          </a:stretch>
        </p:blipFill>
        <p:spPr>
          <a:xfrm>
            <a:off x="7437368" y="2054115"/>
            <a:ext cx="2047099" cy="2871788"/>
          </a:xfrm>
          <a:prstGeom prst="rect">
            <a:avLst/>
          </a:prstGeom>
        </p:spPr>
      </p:pic>
    </p:spTree>
    <p:extLst>
      <p:ext uri="{BB962C8B-B14F-4D97-AF65-F5344CB8AC3E}">
        <p14:creationId xmlns:p14="http://schemas.microsoft.com/office/powerpoint/2010/main" val="3374946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5B4D7-6520-8953-8DE0-B447FD7ECD44}"/>
            </a:ext>
          </a:extLst>
        </p:cNvPr>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8DCC3B80-08D7-7FF7-1DB5-1499B82A9281}"/>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17</a:t>
            </a:fld>
            <a:endParaRPr lang="en-US" dirty="0"/>
          </a:p>
        </p:txBody>
      </p:sp>
      <p:sp>
        <p:nvSpPr>
          <p:cNvPr id="6" name="Title 1">
            <a:extLst>
              <a:ext uri="{FF2B5EF4-FFF2-40B4-BE49-F238E27FC236}">
                <a16:creationId xmlns:a16="http://schemas.microsoft.com/office/drawing/2014/main" id="{89BFF3A1-FBBD-8203-104A-28CC58078AF6}"/>
              </a:ext>
            </a:extLst>
          </p:cNvPr>
          <p:cNvSpPr txBox="1">
            <a:spLocks/>
          </p:cNvSpPr>
          <p:nvPr/>
        </p:nvSpPr>
        <p:spPr>
          <a:xfrm>
            <a:off x="3190671" y="841329"/>
            <a:ext cx="7587575" cy="73583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GB" dirty="0"/>
              <a:t>EMBRACING OR ESCPAING the </a:t>
            </a:r>
            <a:r>
              <a:rPr lang="en-GB" i="1" dirty="0">
                <a:solidFill>
                  <a:schemeClr val="accent2">
                    <a:lumMod val="75000"/>
                  </a:schemeClr>
                </a:solidFill>
              </a:rPr>
              <a:t>kotlovina</a:t>
            </a:r>
            <a:endParaRPr lang="en-GB" dirty="0"/>
          </a:p>
        </p:txBody>
      </p:sp>
      <p:sp>
        <p:nvSpPr>
          <p:cNvPr id="9" name="TextBox 8">
            <a:extLst>
              <a:ext uri="{FF2B5EF4-FFF2-40B4-BE49-F238E27FC236}">
                <a16:creationId xmlns:a16="http://schemas.microsoft.com/office/drawing/2014/main" id="{59C39E5A-265F-0AF3-84AD-795C5E5E3D96}"/>
              </a:ext>
            </a:extLst>
          </p:cNvPr>
          <p:cNvSpPr txBox="1"/>
          <p:nvPr/>
        </p:nvSpPr>
        <p:spPr>
          <a:xfrm>
            <a:off x="3602477" y="2178636"/>
            <a:ext cx="6102484" cy="3724096"/>
          </a:xfrm>
          <a:prstGeom prst="rect">
            <a:avLst/>
          </a:prstGeom>
          <a:noFill/>
        </p:spPr>
        <p:txBody>
          <a:bodyPr wrap="square">
            <a:spAutoFit/>
          </a:bodyPr>
          <a:lstStyle/>
          <a:p>
            <a:r>
              <a:rPr lang="en-US" sz="2000" dirty="0"/>
              <a:t>Tsvetan Stoyanov (1930–1971)</a:t>
            </a:r>
          </a:p>
          <a:p>
            <a:endParaRPr lang="en-US" sz="2000" dirty="0"/>
          </a:p>
          <a:p>
            <a:endParaRPr lang="en-US" sz="2000" dirty="0"/>
          </a:p>
          <a:p>
            <a:pPr marL="342900" indent="-342900" algn="just">
              <a:buFont typeface="Arial" panose="020B0604020202020204" pitchFamily="34" charset="0"/>
              <a:buChar char="•"/>
            </a:pPr>
            <a:r>
              <a:rPr lang="en-US" sz="2000" dirty="0"/>
              <a:t>Progressive and internationally oriented</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b="0" dirty="0"/>
              <a:t>Alienation</a:t>
            </a:r>
          </a:p>
          <a:p>
            <a:pPr algn="just"/>
            <a:endParaRPr lang="en-US" sz="2000" i="1" dirty="0"/>
          </a:p>
          <a:p>
            <a:pPr marL="342900" indent="-342900" algn="just">
              <a:buFont typeface="Arial" panose="020B0604020202020204" pitchFamily="34" charset="0"/>
              <a:buChar char="•"/>
            </a:pPr>
            <a:r>
              <a:rPr lang="en-US" sz="2000" dirty="0"/>
              <a:t>The dangers of the “Faulkner Way”</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endParaRPr lang="en-US" sz="2000" dirty="0"/>
          </a:p>
          <a:p>
            <a:pPr algn="just"/>
            <a:r>
              <a:rPr lang="en-US" sz="1800" b="0" dirty="0"/>
              <a:t>World literature becoming a zoo; national literature yielding to cultural imperialism; turning literature into a museum.</a:t>
            </a:r>
          </a:p>
        </p:txBody>
      </p:sp>
      <p:pic>
        <p:nvPicPr>
          <p:cNvPr id="2" name="Picture 1" descr="A person with his hand on his chin&#10;&#10;AI-generated content may be incorrect.">
            <a:extLst>
              <a:ext uri="{FF2B5EF4-FFF2-40B4-BE49-F238E27FC236}">
                <a16:creationId xmlns:a16="http://schemas.microsoft.com/office/drawing/2014/main" id="{720A58BA-CEF5-63C2-1632-5F46BA9843AF}"/>
              </a:ext>
            </a:extLst>
          </p:cNvPr>
          <p:cNvPicPr>
            <a:picLocks noChangeAspect="1"/>
          </p:cNvPicPr>
          <p:nvPr/>
        </p:nvPicPr>
        <p:blipFill>
          <a:blip r:embed="rId3"/>
          <a:stretch>
            <a:fillRect/>
          </a:stretch>
        </p:blipFill>
        <p:spPr>
          <a:xfrm>
            <a:off x="432646" y="2486412"/>
            <a:ext cx="2758025" cy="310854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3" name="Arrow: Down 2">
            <a:extLst>
              <a:ext uri="{FF2B5EF4-FFF2-40B4-BE49-F238E27FC236}">
                <a16:creationId xmlns:a16="http://schemas.microsoft.com/office/drawing/2014/main" id="{59C7913A-3C2A-3556-D2E1-232D42A08B2F}"/>
              </a:ext>
            </a:extLst>
          </p:cNvPr>
          <p:cNvSpPr/>
          <p:nvPr/>
        </p:nvSpPr>
        <p:spPr>
          <a:xfrm>
            <a:off x="4589834" y="4753583"/>
            <a:ext cx="505839" cy="473413"/>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88789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43E64-84F8-CFD9-2565-3015C93F3230}"/>
            </a:ext>
          </a:extLst>
        </p:cNvPr>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AAC7F1EB-74F5-958B-E150-155EE62C097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18</a:t>
            </a:fld>
            <a:endParaRPr lang="en-US" dirty="0"/>
          </a:p>
        </p:txBody>
      </p:sp>
      <p:sp>
        <p:nvSpPr>
          <p:cNvPr id="5" name="Title 1">
            <a:extLst>
              <a:ext uri="{FF2B5EF4-FFF2-40B4-BE49-F238E27FC236}">
                <a16:creationId xmlns:a16="http://schemas.microsoft.com/office/drawing/2014/main" id="{32E2646C-5F57-B855-2029-DBC770754775}"/>
              </a:ext>
            </a:extLst>
          </p:cNvPr>
          <p:cNvSpPr txBox="1">
            <a:spLocks/>
          </p:cNvSpPr>
          <p:nvPr/>
        </p:nvSpPr>
        <p:spPr>
          <a:xfrm>
            <a:off x="3190671" y="841329"/>
            <a:ext cx="7587575" cy="73583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GB" i="1" dirty="0">
                <a:solidFill>
                  <a:schemeClr val="accent2">
                    <a:lumMod val="75000"/>
                  </a:schemeClr>
                </a:solidFill>
              </a:rPr>
              <a:t>Kotlovina </a:t>
            </a:r>
            <a:r>
              <a:rPr lang="en-GB" dirty="0"/>
              <a:t>– some further Questions </a:t>
            </a:r>
          </a:p>
        </p:txBody>
      </p:sp>
      <p:sp>
        <p:nvSpPr>
          <p:cNvPr id="6" name="Text Placeholder 2">
            <a:extLst>
              <a:ext uri="{FF2B5EF4-FFF2-40B4-BE49-F238E27FC236}">
                <a16:creationId xmlns:a16="http://schemas.microsoft.com/office/drawing/2014/main" id="{ED7948E8-824C-F502-CB31-798127A9254A}"/>
              </a:ext>
            </a:extLst>
          </p:cNvPr>
          <p:cNvSpPr txBox="1">
            <a:spLocks/>
          </p:cNvSpPr>
          <p:nvPr/>
        </p:nvSpPr>
        <p:spPr>
          <a:xfrm>
            <a:off x="519619" y="2393242"/>
            <a:ext cx="9231406" cy="350172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kern="1200" spc="50" baseline="0">
                <a:solidFill>
                  <a:schemeClr val="tx1"/>
                </a:solidFill>
                <a:latin typeface="+mn-lt"/>
                <a:ea typeface="+mn-ea"/>
                <a:cs typeface="+mn-cs"/>
              </a:defRPr>
            </a:lvl1pPr>
            <a:lvl2pPr marL="283464"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2pPr>
            <a:lvl3pPr marL="566928"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3pPr>
            <a:lvl4pPr marL="859536"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4pPr>
            <a:lvl5pPr marL="1143000"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b="0" dirty="0"/>
              <a:t>In his </a:t>
            </a:r>
            <a:r>
              <a:rPr lang="en-US" sz="2000" b="0" i="1" dirty="0"/>
              <a:t>The Threads Cut Off</a:t>
            </a:r>
            <a:r>
              <a:rPr lang="en-US" sz="2000" b="0" dirty="0"/>
              <a:t> Stoyanov offers a severe critique of the </a:t>
            </a:r>
            <a:r>
              <a:rPr lang="en-US" sz="2000" dirty="0"/>
              <a:t>philistine</a:t>
            </a:r>
            <a:r>
              <a:rPr lang="en-US" sz="2000" b="0" dirty="0"/>
              <a:t> tendencies of alienation developing in modern societies regardless of them being capitalist or socialist. Royce’s loyalty and provincialism, we could consider a solution to alienation, a remedy for the “threads cut off”. </a:t>
            </a:r>
          </a:p>
          <a:p>
            <a:pPr algn="just"/>
            <a:endParaRPr lang="en-US" sz="2000" b="0" dirty="0"/>
          </a:p>
          <a:p>
            <a:pPr algn="just"/>
            <a:r>
              <a:rPr lang="en-GB" sz="2000" b="0" dirty="0"/>
              <a:t>Could we envision a kind of literary provincialism that negates the dangers of the nativist thesis that serves to reconnect the “threads cut off”?</a:t>
            </a:r>
            <a:endParaRPr lang="en-US" sz="2000" b="0" dirty="0"/>
          </a:p>
        </p:txBody>
      </p:sp>
    </p:spTree>
    <p:extLst>
      <p:ext uri="{BB962C8B-B14F-4D97-AF65-F5344CB8AC3E}">
        <p14:creationId xmlns:p14="http://schemas.microsoft.com/office/powerpoint/2010/main" val="603196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09140014-73D5-419B-8867-972BB18D52D4}"/>
              </a:ext>
            </a:extLst>
          </p:cNvPr>
          <p:cNvSpPr>
            <a:spLocks noGrp="1"/>
          </p:cNvSpPr>
          <p:nvPr>
            <p:ph type="title"/>
          </p:nvPr>
        </p:nvSpPr>
        <p:spPr>
          <a:xfrm>
            <a:off x="341406" y="343677"/>
            <a:ext cx="6230566" cy="1997867"/>
          </a:xfrm>
        </p:spPr>
        <p:txBody>
          <a:bodyPr anchor="b"/>
          <a:lstStyle/>
          <a:p>
            <a:r>
              <a:rPr lang="en-US" dirty="0"/>
              <a:t>A Non-Conclusive Conclusion</a:t>
            </a:r>
          </a:p>
        </p:txBody>
      </p:sp>
      <p:sp>
        <p:nvSpPr>
          <p:cNvPr id="20" name="Content Placeholder 3">
            <a:extLst>
              <a:ext uri="{FF2B5EF4-FFF2-40B4-BE49-F238E27FC236}">
                <a16:creationId xmlns:a16="http://schemas.microsoft.com/office/drawing/2014/main" id="{33D8731E-4977-402E-8BFD-895B4D0544CC}"/>
              </a:ext>
            </a:extLst>
          </p:cNvPr>
          <p:cNvSpPr>
            <a:spLocks noGrp="1"/>
          </p:cNvSpPr>
          <p:nvPr>
            <p:ph sz="half" idx="2"/>
          </p:nvPr>
        </p:nvSpPr>
        <p:spPr>
          <a:xfrm>
            <a:off x="312222" y="2868822"/>
            <a:ext cx="5063931" cy="1997867"/>
          </a:xfrm>
        </p:spPr>
        <p:txBody>
          <a:bodyPr>
            <a:noAutofit/>
          </a:bodyPr>
          <a:lstStyle/>
          <a:p>
            <a:pPr marL="0" indent="0" algn="just">
              <a:buNone/>
            </a:pPr>
            <a:r>
              <a:rPr lang="en-US" dirty="0"/>
              <a:t>Why read Royce </a:t>
            </a:r>
            <a:r>
              <a:rPr lang="en-US" b="1" dirty="0"/>
              <a:t>today</a:t>
            </a:r>
            <a:r>
              <a:rPr lang="en-US" dirty="0"/>
              <a:t>?</a:t>
            </a:r>
          </a:p>
          <a:p>
            <a:pPr algn="just"/>
            <a:endParaRPr lang="en-US" dirty="0"/>
          </a:p>
          <a:p>
            <a:pPr marL="0" indent="0" algn="just">
              <a:buNone/>
            </a:pPr>
            <a:r>
              <a:rPr lang="en-US" dirty="0"/>
              <a:t>How can I use Royce not only in my scholarship, but also in my ordinary, everyday life </a:t>
            </a:r>
            <a:r>
              <a:rPr lang="en-US" b="1" dirty="0"/>
              <a:t>today</a:t>
            </a:r>
            <a:r>
              <a:rPr lang="en-US" dirty="0"/>
              <a:t>?</a:t>
            </a:r>
          </a:p>
        </p:txBody>
      </p:sp>
      <p:sp>
        <p:nvSpPr>
          <p:cNvPr id="35" name="Content Placeholder 34">
            <a:extLst>
              <a:ext uri="{FF2B5EF4-FFF2-40B4-BE49-F238E27FC236}">
                <a16:creationId xmlns:a16="http://schemas.microsoft.com/office/drawing/2014/main" id="{4E9A764F-6B65-050E-E561-82F77339D164}"/>
              </a:ext>
            </a:extLst>
          </p:cNvPr>
          <p:cNvSpPr>
            <a:spLocks noGrp="1"/>
          </p:cNvSpPr>
          <p:nvPr>
            <p:ph sz="half" idx="14"/>
          </p:nvPr>
        </p:nvSpPr>
        <p:spPr>
          <a:xfrm>
            <a:off x="5875509" y="4179986"/>
            <a:ext cx="5734734" cy="2442254"/>
          </a:xfrm>
        </p:spPr>
        <p:txBody>
          <a:bodyPr>
            <a:normAutofit/>
          </a:bodyPr>
          <a:lstStyle/>
          <a:p>
            <a:r>
              <a:rPr lang="en-US" b="1" dirty="0"/>
              <a:t>No Answer, but a Possible Approach</a:t>
            </a:r>
          </a:p>
          <a:p>
            <a:endParaRPr lang="en-US" dirty="0"/>
          </a:p>
          <a:p>
            <a:pPr algn="just"/>
            <a:r>
              <a:rPr lang="en-US" dirty="0"/>
              <a:t>By engaging Royce’s work with authors such as those mentioned with the idea that culture is a form of communion.</a:t>
            </a:r>
          </a:p>
        </p:txBody>
      </p:sp>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19</a:t>
            </a:fld>
            <a:endParaRPr lang="en-US" dirty="0"/>
          </a:p>
        </p:txBody>
      </p:sp>
    </p:spTree>
    <p:extLst>
      <p:ext uri="{BB962C8B-B14F-4D97-AF65-F5344CB8AC3E}">
        <p14:creationId xmlns:p14="http://schemas.microsoft.com/office/powerpoint/2010/main" val="2403577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4F28138-5B5D-B3C9-3C93-0D1C2399C097}"/>
              </a:ext>
            </a:extLst>
          </p:cNvPr>
          <p:cNvSpPr txBox="1">
            <a:spLocks/>
          </p:cNvSpPr>
          <p:nvPr/>
        </p:nvSpPr>
        <p:spPr>
          <a:xfrm>
            <a:off x="74580" y="4420673"/>
            <a:ext cx="5817140" cy="10138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WHY READ ROYCE </a:t>
            </a:r>
            <a:r>
              <a:rPr lang="en-US" sz="3600" b="1" dirty="0"/>
              <a:t>TODAY?</a:t>
            </a:r>
            <a:endParaRPr lang="en-US" sz="3200" dirty="0"/>
          </a:p>
        </p:txBody>
      </p:sp>
      <p:sp>
        <p:nvSpPr>
          <p:cNvPr id="2" name="Content Placeholder 2">
            <a:extLst>
              <a:ext uri="{FF2B5EF4-FFF2-40B4-BE49-F238E27FC236}">
                <a16:creationId xmlns:a16="http://schemas.microsoft.com/office/drawing/2014/main" id="{C829EAE3-9F02-12C6-473E-8E83925359DF}"/>
              </a:ext>
            </a:extLst>
          </p:cNvPr>
          <p:cNvSpPr txBox="1">
            <a:spLocks/>
          </p:cNvSpPr>
          <p:nvPr/>
        </p:nvSpPr>
        <p:spPr>
          <a:xfrm>
            <a:off x="6378103" y="1794205"/>
            <a:ext cx="5590160" cy="326958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a:t>How I should and could read Royce’s “Provincialism” several thousand miles away from his own two provinces of California and New England and more than a century after he passed, and all that in the aftermath of the 20</a:t>
            </a:r>
            <a:r>
              <a:rPr lang="en-US" sz="2000" baseline="30000" dirty="0"/>
              <a:t>th</a:t>
            </a:r>
            <a:r>
              <a:rPr lang="en-US" sz="2000" dirty="0"/>
              <a:t> century with its two world wars, a cold war and a very precarious contemporary situation in our confusing 21</a:t>
            </a:r>
            <a:r>
              <a:rPr lang="en-US" sz="2000" baseline="30000" dirty="0"/>
              <a:t>st</a:t>
            </a:r>
            <a:r>
              <a:rPr lang="en-US" sz="2000" dirty="0"/>
              <a:t> century that witnesses a rise of various, possibly vicious, nationalisms, Europe not excluded, and all that in a global context of an ongoing and seemingly quite unjust and one-sided globalization?</a:t>
            </a:r>
            <a:endParaRPr lang="en-US" sz="2400" dirty="0"/>
          </a:p>
        </p:txBody>
      </p:sp>
    </p:spTree>
    <p:extLst>
      <p:ext uri="{BB962C8B-B14F-4D97-AF65-F5344CB8AC3E}">
        <p14:creationId xmlns:p14="http://schemas.microsoft.com/office/powerpoint/2010/main" val="608796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198" y="1615736"/>
            <a:ext cx="7691338" cy="1524735"/>
          </a:xfrm>
        </p:spPr>
        <p:txBody>
          <a:bodyPr/>
          <a:lstStyle/>
          <a:p>
            <a:r>
              <a:rPr lang="en-US" dirty="0"/>
              <a:t>THANK YOU for the attention</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20</a:t>
            </a:fld>
            <a:endParaRPr lang="en-US" dirty="0"/>
          </a:p>
        </p:txBody>
      </p:sp>
    </p:spTree>
    <p:extLst>
      <p:ext uri="{BB962C8B-B14F-4D97-AF65-F5344CB8AC3E}">
        <p14:creationId xmlns:p14="http://schemas.microsoft.com/office/powerpoint/2010/main" val="1969787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ECB39-5107-D49D-8A1F-5F124F22FAEE}"/>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353F60C-7D31-46B4-186D-EC07E3C34EB5}"/>
              </a:ext>
            </a:extLst>
          </p:cNvPr>
          <p:cNvSpPr txBox="1">
            <a:spLocks/>
          </p:cNvSpPr>
          <p:nvPr/>
        </p:nvSpPr>
        <p:spPr>
          <a:xfrm>
            <a:off x="6261370" y="4091781"/>
            <a:ext cx="5606375" cy="15975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t>2. Approaching Royce’s provincialism in relation to a state of mind intimately connected to all forms of totalitarianism.</a:t>
            </a:r>
          </a:p>
        </p:txBody>
      </p:sp>
      <p:sp>
        <p:nvSpPr>
          <p:cNvPr id="2" name="Content Placeholder 2">
            <a:extLst>
              <a:ext uri="{FF2B5EF4-FFF2-40B4-BE49-F238E27FC236}">
                <a16:creationId xmlns:a16="http://schemas.microsoft.com/office/drawing/2014/main" id="{42F58FDE-3A09-1B97-BA95-0852A02463B0}"/>
              </a:ext>
            </a:extLst>
          </p:cNvPr>
          <p:cNvSpPr txBox="1">
            <a:spLocks/>
          </p:cNvSpPr>
          <p:nvPr/>
        </p:nvSpPr>
        <p:spPr>
          <a:xfrm>
            <a:off x="5314544" y="875489"/>
            <a:ext cx="6345677" cy="19703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t>1. Approaching Royce’s provincialism through debates from the 1960’s on the alleged provincialism of Bulgarian literature. </a:t>
            </a:r>
          </a:p>
        </p:txBody>
      </p:sp>
      <p:sp>
        <p:nvSpPr>
          <p:cNvPr id="5" name="Content Placeholder 2">
            <a:extLst>
              <a:ext uri="{FF2B5EF4-FFF2-40B4-BE49-F238E27FC236}">
                <a16:creationId xmlns:a16="http://schemas.microsoft.com/office/drawing/2014/main" id="{BE59919B-804A-2550-F5F5-7BD769468690}"/>
              </a:ext>
            </a:extLst>
          </p:cNvPr>
          <p:cNvSpPr txBox="1">
            <a:spLocks/>
          </p:cNvSpPr>
          <p:nvPr/>
        </p:nvSpPr>
        <p:spPr>
          <a:xfrm>
            <a:off x="74580" y="4420673"/>
            <a:ext cx="5817140" cy="10138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A PATH TO AN ANSWER</a:t>
            </a:r>
            <a:endParaRPr lang="en-US" sz="3200" dirty="0"/>
          </a:p>
        </p:txBody>
      </p:sp>
    </p:spTree>
    <p:extLst>
      <p:ext uri="{BB962C8B-B14F-4D97-AF65-F5344CB8AC3E}">
        <p14:creationId xmlns:p14="http://schemas.microsoft.com/office/powerpoint/2010/main" val="3214895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3190672" y="841329"/>
            <a:ext cx="7288282" cy="735835"/>
          </a:xfrm>
        </p:spPr>
        <p:txBody>
          <a:bodyPr/>
          <a:lstStyle/>
          <a:p>
            <a:r>
              <a:rPr lang="en-US" dirty="0"/>
              <a:t>Royce’s </a:t>
            </a:r>
            <a:r>
              <a:rPr lang="en-US" dirty="0">
                <a:solidFill>
                  <a:schemeClr val="accent2"/>
                </a:solidFill>
              </a:rPr>
              <a:t>Enlightened</a:t>
            </a:r>
            <a:r>
              <a:rPr lang="en-US" dirty="0"/>
              <a:t> Provincialism</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596055" y="2763076"/>
            <a:ext cx="8029135" cy="3407051"/>
          </a:xfrm>
        </p:spPr>
        <p:txBody>
          <a:bodyPr>
            <a:normAutofit/>
          </a:bodyPr>
          <a:lstStyle/>
          <a:p>
            <a:pPr algn="ctr"/>
            <a:r>
              <a:rPr lang="en-US" sz="2400" dirty="0"/>
              <a:t>Two types of social consciousness</a:t>
            </a:r>
          </a:p>
          <a:p>
            <a:endParaRPr lang="en-US" sz="2400" dirty="0"/>
          </a:p>
          <a:p>
            <a:pPr lvl="1" algn="just"/>
            <a:r>
              <a:rPr lang="en-US" sz="2400" dirty="0"/>
              <a:t>a spirit alienated from itself is characteristic of a territorially vast state or empire.</a:t>
            </a:r>
          </a:p>
          <a:p>
            <a:pPr lvl="1" algn="just"/>
            <a:r>
              <a:rPr lang="en-US" sz="2400" dirty="0"/>
              <a:t>the provincial type of social consciousness, typical of smaller republics or provinces.</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4</a:t>
            </a:fld>
            <a:endParaRPr lang="en-US" dirty="0"/>
          </a:p>
        </p:txBody>
      </p:sp>
      <p:pic>
        <p:nvPicPr>
          <p:cNvPr id="7" name="Picture 6" descr="A person in a suit and bow tie&#10;&#10;AI-generated content may be incorrect.">
            <a:extLst>
              <a:ext uri="{FF2B5EF4-FFF2-40B4-BE49-F238E27FC236}">
                <a16:creationId xmlns:a16="http://schemas.microsoft.com/office/drawing/2014/main" id="{E684BBB9-3FAA-1B28-D3D2-ED2701F73ED6}"/>
              </a:ext>
            </a:extLst>
          </p:cNvPr>
          <p:cNvPicPr>
            <a:picLocks noChangeAspect="1"/>
          </p:cNvPicPr>
          <p:nvPr/>
        </p:nvPicPr>
        <p:blipFill>
          <a:blip r:embed="rId3"/>
          <a:stretch>
            <a:fillRect/>
          </a:stretch>
        </p:blipFill>
        <p:spPr>
          <a:xfrm>
            <a:off x="1154479" y="200946"/>
            <a:ext cx="1776790" cy="2016602"/>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71516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3EA80-7B17-FE1B-4D1D-D0D398C141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B93D98-6D3A-8C69-01F6-A815546CB8A4}"/>
              </a:ext>
            </a:extLst>
          </p:cNvPr>
          <p:cNvSpPr>
            <a:spLocks noGrp="1"/>
          </p:cNvSpPr>
          <p:nvPr>
            <p:ph type="title"/>
          </p:nvPr>
        </p:nvSpPr>
        <p:spPr>
          <a:xfrm>
            <a:off x="3190672" y="841329"/>
            <a:ext cx="7288282" cy="735835"/>
          </a:xfrm>
        </p:spPr>
        <p:txBody>
          <a:bodyPr/>
          <a:lstStyle/>
          <a:p>
            <a:r>
              <a:rPr lang="en-US" dirty="0"/>
              <a:t>Royce’s </a:t>
            </a:r>
            <a:r>
              <a:rPr lang="en-US" dirty="0">
                <a:solidFill>
                  <a:schemeClr val="accent2"/>
                </a:solidFill>
              </a:rPr>
              <a:t>Enlightened</a:t>
            </a:r>
            <a:r>
              <a:rPr lang="en-US" dirty="0"/>
              <a:t> Provincialism</a:t>
            </a:r>
          </a:p>
        </p:txBody>
      </p:sp>
      <p:sp>
        <p:nvSpPr>
          <p:cNvPr id="3" name="Text Placeholder 2">
            <a:extLst>
              <a:ext uri="{FF2B5EF4-FFF2-40B4-BE49-F238E27FC236}">
                <a16:creationId xmlns:a16="http://schemas.microsoft.com/office/drawing/2014/main" id="{00933579-B485-2513-B0D3-AE0F37920B99}"/>
              </a:ext>
            </a:extLst>
          </p:cNvPr>
          <p:cNvSpPr>
            <a:spLocks noGrp="1"/>
          </p:cNvSpPr>
          <p:nvPr>
            <p:ph sz="half" idx="2"/>
          </p:nvPr>
        </p:nvSpPr>
        <p:spPr>
          <a:xfrm>
            <a:off x="596055" y="2763076"/>
            <a:ext cx="8029135" cy="3407051"/>
          </a:xfrm>
        </p:spPr>
        <p:txBody>
          <a:bodyPr>
            <a:normAutofit lnSpcReduction="10000"/>
          </a:bodyPr>
          <a:lstStyle/>
          <a:p>
            <a:pPr algn="ctr"/>
            <a:r>
              <a:rPr lang="en-US" sz="2400" dirty="0"/>
              <a:t>Three evils of modern civilization</a:t>
            </a:r>
          </a:p>
          <a:p>
            <a:endParaRPr lang="en-US" sz="2400" dirty="0"/>
          </a:p>
          <a:p>
            <a:pPr lvl="1" algn="just"/>
            <a:r>
              <a:rPr lang="en-US" sz="2400" dirty="0"/>
              <a:t>Many foreigners still not integrated in American communities.</a:t>
            </a:r>
          </a:p>
          <a:p>
            <a:pPr lvl="1" algn="just"/>
            <a:r>
              <a:rPr lang="en-US" sz="2400" dirty="0"/>
              <a:t>The leveling tendency of modern societies, hindering individualization and leading to conformist mediocrity.</a:t>
            </a:r>
          </a:p>
          <a:p>
            <a:pPr lvl="1" algn="just"/>
            <a:r>
              <a:rPr lang="en-US" sz="2400" dirty="0"/>
              <a:t>The rule of the mob – the poisonous double to the democratic spirit.</a:t>
            </a:r>
            <a:endParaRPr lang="en-US" sz="3200" dirty="0"/>
          </a:p>
        </p:txBody>
      </p:sp>
      <p:sp>
        <p:nvSpPr>
          <p:cNvPr id="14" name="Slide Number Placeholder 5">
            <a:extLst>
              <a:ext uri="{FF2B5EF4-FFF2-40B4-BE49-F238E27FC236}">
                <a16:creationId xmlns:a16="http://schemas.microsoft.com/office/drawing/2014/main" id="{FB1264A6-9358-5402-BCBB-A1850386257C}"/>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a:t>
            </a:fld>
            <a:endParaRPr lang="en-US" dirty="0"/>
          </a:p>
        </p:txBody>
      </p:sp>
      <p:pic>
        <p:nvPicPr>
          <p:cNvPr id="7" name="Picture 6" descr="A person in a suit and bow tie&#10;&#10;AI-generated content may be incorrect.">
            <a:extLst>
              <a:ext uri="{FF2B5EF4-FFF2-40B4-BE49-F238E27FC236}">
                <a16:creationId xmlns:a16="http://schemas.microsoft.com/office/drawing/2014/main" id="{9C2F7C66-E2C0-56C1-98BB-083243D71CC6}"/>
              </a:ext>
            </a:extLst>
          </p:cNvPr>
          <p:cNvPicPr>
            <a:picLocks noChangeAspect="1"/>
          </p:cNvPicPr>
          <p:nvPr/>
        </p:nvPicPr>
        <p:blipFill>
          <a:blip r:embed="rId3"/>
          <a:stretch>
            <a:fillRect/>
          </a:stretch>
        </p:blipFill>
        <p:spPr>
          <a:xfrm>
            <a:off x="1154479" y="200946"/>
            <a:ext cx="1776790" cy="2016602"/>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30058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B8BB5-EA19-0BE7-8923-607B427398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7BEFF-4914-FD66-48BA-EAA642EA2375}"/>
              </a:ext>
            </a:extLst>
          </p:cNvPr>
          <p:cNvSpPr>
            <a:spLocks noGrp="1"/>
          </p:cNvSpPr>
          <p:nvPr>
            <p:ph type="title"/>
          </p:nvPr>
        </p:nvSpPr>
        <p:spPr>
          <a:xfrm>
            <a:off x="3190672" y="841329"/>
            <a:ext cx="7288282" cy="735835"/>
          </a:xfrm>
        </p:spPr>
        <p:txBody>
          <a:bodyPr/>
          <a:lstStyle/>
          <a:p>
            <a:r>
              <a:rPr lang="en-US" dirty="0"/>
              <a:t>Royce’s </a:t>
            </a:r>
            <a:r>
              <a:rPr lang="en-US" dirty="0">
                <a:solidFill>
                  <a:schemeClr val="accent2"/>
                </a:solidFill>
              </a:rPr>
              <a:t>Enlightened</a:t>
            </a:r>
            <a:r>
              <a:rPr lang="en-US" dirty="0"/>
              <a:t> Provincialism</a:t>
            </a:r>
          </a:p>
        </p:txBody>
      </p:sp>
      <p:sp>
        <p:nvSpPr>
          <p:cNvPr id="3" name="Text Placeholder 2">
            <a:extLst>
              <a:ext uri="{FF2B5EF4-FFF2-40B4-BE49-F238E27FC236}">
                <a16:creationId xmlns:a16="http://schemas.microsoft.com/office/drawing/2014/main" id="{E7E3AB29-6C19-162D-49C5-FE07BF326E4D}"/>
              </a:ext>
            </a:extLst>
          </p:cNvPr>
          <p:cNvSpPr>
            <a:spLocks noGrp="1"/>
          </p:cNvSpPr>
          <p:nvPr>
            <p:ph sz="half" idx="2"/>
          </p:nvPr>
        </p:nvSpPr>
        <p:spPr>
          <a:xfrm>
            <a:off x="596055" y="2763076"/>
            <a:ext cx="8029135" cy="3407051"/>
          </a:xfrm>
        </p:spPr>
        <p:txBody>
          <a:bodyPr>
            <a:normAutofit/>
          </a:bodyPr>
          <a:lstStyle/>
          <a:p>
            <a:pPr algn="ctr"/>
            <a:r>
              <a:rPr lang="en-US" sz="2400" dirty="0"/>
              <a:t>The four cures of provincialism</a:t>
            </a:r>
          </a:p>
          <a:p>
            <a:endParaRPr lang="en-US" sz="2400" dirty="0"/>
          </a:p>
          <a:p>
            <a:pPr lvl="1" algn="just"/>
            <a:r>
              <a:rPr lang="en-US" sz="2400" dirty="0"/>
              <a:t>Local pride is an ideal.</a:t>
            </a:r>
          </a:p>
          <a:p>
            <a:pPr lvl="1" algn="just"/>
            <a:r>
              <a:rPr lang="en-US" sz="2400" dirty="0"/>
              <a:t>Adopting values from outside.</a:t>
            </a:r>
          </a:p>
          <a:p>
            <a:pPr lvl="1" algn="just"/>
            <a:r>
              <a:rPr lang="en-US" sz="2400" dirty="0"/>
              <a:t>Free communication with other communities.</a:t>
            </a:r>
          </a:p>
          <a:p>
            <a:pPr lvl="1" algn="just"/>
            <a:r>
              <a:rPr lang="en-US" sz="2400" dirty="0"/>
              <a:t>Aesthetic ennoblement.</a:t>
            </a:r>
            <a:endParaRPr lang="en-US" sz="4000" dirty="0"/>
          </a:p>
        </p:txBody>
      </p:sp>
      <p:sp>
        <p:nvSpPr>
          <p:cNvPr id="14" name="Slide Number Placeholder 5">
            <a:extLst>
              <a:ext uri="{FF2B5EF4-FFF2-40B4-BE49-F238E27FC236}">
                <a16:creationId xmlns:a16="http://schemas.microsoft.com/office/drawing/2014/main" id="{B4343788-A557-3530-44CB-2BD14B5FF345}"/>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6</a:t>
            </a:fld>
            <a:endParaRPr lang="en-US" dirty="0"/>
          </a:p>
        </p:txBody>
      </p:sp>
      <p:pic>
        <p:nvPicPr>
          <p:cNvPr id="7" name="Picture 6" descr="A person in a suit and bow tie&#10;&#10;AI-generated content may be incorrect.">
            <a:extLst>
              <a:ext uri="{FF2B5EF4-FFF2-40B4-BE49-F238E27FC236}">
                <a16:creationId xmlns:a16="http://schemas.microsoft.com/office/drawing/2014/main" id="{E8D42A0C-D64F-8506-4010-31DC5B40C4EF}"/>
              </a:ext>
            </a:extLst>
          </p:cNvPr>
          <p:cNvPicPr>
            <a:picLocks noChangeAspect="1"/>
          </p:cNvPicPr>
          <p:nvPr/>
        </p:nvPicPr>
        <p:blipFill>
          <a:blip r:embed="rId3"/>
          <a:stretch>
            <a:fillRect/>
          </a:stretch>
        </p:blipFill>
        <p:spPr>
          <a:xfrm>
            <a:off x="1154479" y="200946"/>
            <a:ext cx="1776790" cy="2016602"/>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03099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A8129-95CB-22F9-8170-6B47019108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79F263-C7FD-4AC4-4419-6A1CC9E686B2}"/>
              </a:ext>
            </a:extLst>
          </p:cNvPr>
          <p:cNvSpPr>
            <a:spLocks noGrp="1"/>
          </p:cNvSpPr>
          <p:nvPr>
            <p:ph type="title"/>
          </p:nvPr>
        </p:nvSpPr>
        <p:spPr>
          <a:xfrm>
            <a:off x="3190672" y="841329"/>
            <a:ext cx="7288282" cy="735835"/>
          </a:xfrm>
        </p:spPr>
        <p:txBody>
          <a:bodyPr>
            <a:normAutofit/>
          </a:bodyPr>
          <a:lstStyle/>
          <a:p>
            <a:r>
              <a:rPr lang="en-GB" i="1" dirty="0">
                <a:solidFill>
                  <a:schemeClr val="accent2">
                    <a:lumMod val="75000"/>
                  </a:schemeClr>
                </a:solidFill>
              </a:rPr>
              <a:t>Palanka</a:t>
            </a:r>
            <a:r>
              <a:rPr lang="en-GB" dirty="0"/>
              <a:t> or SMALL-TOWN PHILOSOPHY</a:t>
            </a:r>
          </a:p>
        </p:txBody>
      </p:sp>
      <p:sp>
        <p:nvSpPr>
          <p:cNvPr id="14" name="Slide Number Placeholder 5">
            <a:extLst>
              <a:ext uri="{FF2B5EF4-FFF2-40B4-BE49-F238E27FC236}">
                <a16:creationId xmlns:a16="http://schemas.microsoft.com/office/drawing/2014/main" id="{A6801EAF-BAA0-60C8-BE7C-F3CF8EB7C399}"/>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7</a:t>
            </a:fld>
            <a:endParaRPr lang="en-US" dirty="0"/>
          </a:p>
        </p:txBody>
      </p:sp>
      <p:pic>
        <p:nvPicPr>
          <p:cNvPr id="8" name="Picture 7" descr="A close-up of a person&#10;&#10;AI-generated content may be incorrect.">
            <a:extLst>
              <a:ext uri="{FF2B5EF4-FFF2-40B4-BE49-F238E27FC236}">
                <a16:creationId xmlns:a16="http://schemas.microsoft.com/office/drawing/2014/main" id="{F9015F0A-BD58-68EA-DCC7-31C0A0ED0279}"/>
              </a:ext>
            </a:extLst>
          </p:cNvPr>
          <p:cNvPicPr>
            <a:picLocks noChangeAspect="1"/>
          </p:cNvPicPr>
          <p:nvPr/>
        </p:nvPicPr>
        <p:blipFill>
          <a:blip r:embed="rId3"/>
          <a:stretch>
            <a:fillRect/>
          </a:stretch>
        </p:blipFill>
        <p:spPr>
          <a:xfrm>
            <a:off x="338922" y="2203736"/>
            <a:ext cx="2235666" cy="296896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9" name="Text Placeholder 2">
            <a:extLst>
              <a:ext uri="{FF2B5EF4-FFF2-40B4-BE49-F238E27FC236}">
                <a16:creationId xmlns:a16="http://schemas.microsoft.com/office/drawing/2014/main" id="{DF05547D-B242-5987-803A-28AD505FC2C2}"/>
              </a:ext>
            </a:extLst>
          </p:cNvPr>
          <p:cNvSpPr>
            <a:spLocks noGrp="1"/>
          </p:cNvSpPr>
          <p:nvPr>
            <p:ph sz="half" idx="2"/>
          </p:nvPr>
        </p:nvSpPr>
        <p:spPr>
          <a:xfrm>
            <a:off x="2821021" y="2203736"/>
            <a:ext cx="6874213" cy="3697711"/>
          </a:xfrm>
        </p:spPr>
        <p:txBody>
          <a:bodyPr>
            <a:normAutofit/>
          </a:bodyPr>
          <a:lstStyle/>
          <a:p>
            <a:r>
              <a:rPr lang="en-US" sz="2400" dirty="0"/>
              <a:t>Radomir </a:t>
            </a:r>
            <a:r>
              <a:rPr lang="en-US" sz="2400" dirty="0" err="1"/>
              <a:t>Konstantinovi</a:t>
            </a:r>
            <a:r>
              <a:rPr lang="en-GB" sz="2400" dirty="0"/>
              <a:t>ć</a:t>
            </a:r>
            <a:r>
              <a:rPr lang="en-US" sz="2400" dirty="0"/>
              <a:t> (1928–2011)</a:t>
            </a:r>
          </a:p>
          <a:p>
            <a:endParaRPr lang="en-US" sz="2400" dirty="0"/>
          </a:p>
          <a:p>
            <a:pPr algn="just"/>
            <a:r>
              <a:rPr lang="en-GB" sz="2000" b="0" dirty="0"/>
              <a:t>Radomir Konstantinović was a Serbian writer and philosopher. His most famous work is a philosophical treatise </a:t>
            </a:r>
            <a:r>
              <a:rPr lang="en-GB" sz="2000" b="0" i="1" dirty="0" err="1"/>
              <a:t>Filosofija</a:t>
            </a:r>
            <a:r>
              <a:rPr lang="en-GB" sz="2000" b="0" i="1" dirty="0"/>
              <a:t> </a:t>
            </a:r>
            <a:r>
              <a:rPr lang="en-GB" sz="2000" b="0" i="1" dirty="0" err="1"/>
              <a:t>palanke</a:t>
            </a:r>
            <a:r>
              <a:rPr lang="en-GB" sz="2000" b="0" dirty="0"/>
              <a:t>. He started his literary career as a poet. He published a book of poetry "</a:t>
            </a:r>
            <a:r>
              <a:rPr lang="en-GB" sz="2000" b="0" dirty="0" err="1"/>
              <a:t>Kuća</a:t>
            </a:r>
            <a:r>
              <a:rPr lang="en-GB" sz="2000" b="0" dirty="0"/>
              <a:t> bez </a:t>
            </a:r>
            <a:r>
              <a:rPr lang="en-GB" sz="2000" b="0" dirty="0" err="1"/>
              <a:t>krova</a:t>
            </a:r>
            <a:r>
              <a:rPr lang="en-GB" sz="2000" b="0" dirty="0"/>
              <a:t>" (</a:t>
            </a:r>
            <a:r>
              <a:rPr lang="en-GB" sz="2000" b="0" i="1" dirty="0"/>
              <a:t>House without a roof</a:t>
            </a:r>
            <a:r>
              <a:rPr lang="en-GB" sz="2000" b="0" dirty="0"/>
              <a:t>) in 1951 but then switched to writing a whole series of experimental novels.</a:t>
            </a:r>
            <a:endParaRPr lang="en-US" sz="2000" b="0" dirty="0"/>
          </a:p>
        </p:txBody>
      </p:sp>
    </p:spTree>
    <p:extLst>
      <p:ext uri="{BB962C8B-B14F-4D97-AF65-F5344CB8AC3E}">
        <p14:creationId xmlns:p14="http://schemas.microsoft.com/office/powerpoint/2010/main" val="4064358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73E2D-093F-CDBA-3BA9-2FB7BF1E4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D2C23D-0273-5428-43B5-3DB165D6D0A5}"/>
              </a:ext>
            </a:extLst>
          </p:cNvPr>
          <p:cNvSpPr>
            <a:spLocks noGrp="1"/>
          </p:cNvSpPr>
          <p:nvPr>
            <p:ph type="title"/>
          </p:nvPr>
        </p:nvSpPr>
        <p:spPr>
          <a:xfrm>
            <a:off x="3190672" y="841329"/>
            <a:ext cx="7288282" cy="735835"/>
          </a:xfrm>
        </p:spPr>
        <p:txBody>
          <a:bodyPr>
            <a:normAutofit/>
          </a:bodyPr>
          <a:lstStyle/>
          <a:p>
            <a:r>
              <a:rPr lang="en-GB" i="1" dirty="0">
                <a:solidFill>
                  <a:schemeClr val="accent2">
                    <a:lumMod val="75000"/>
                  </a:schemeClr>
                </a:solidFill>
              </a:rPr>
              <a:t>Palanka</a:t>
            </a:r>
            <a:r>
              <a:rPr lang="en-GB" dirty="0"/>
              <a:t> or SMALL-TOWN PHILOSOPHY</a:t>
            </a:r>
          </a:p>
        </p:txBody>
      </p:sp>
      <p:sp>
        <p:nvSpPr>
          <p:cNvPr id="14" name="Slide Number Placeholder 5">
            <a:extLst>
              <a:ext uri="{FF2B5EF4-FFF2-40B4-BE49-F238E27FC236}">
                <a16:creationId xmlns:a16="http://schemas.microsoft.com/office/drawing/2014/main" id="{A8C01870-693C-FBA2-ABBC-C782C072F98A}"/>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8</a:t>
            </a:fld>
            <a:endParaRPr lang="en-US" dirty="0"/>
          </a:p>
        </p:txBody>
      </p:sp>
      <p:pic>
        <p:nvPicPr>
          <p:cNvPr id="4" name="Picture 3" descr="A person with a blue background&#10;&#10;AI-generated content may be incorrect.">
            <a:extLst>
              <a:ext uri="{FF2B5EF4-FFF2-40B4-BE49-F238E27FC236}">
                <a16:creationId xmlns:a16="http://schemas.microsoft.com/office/drawing/2014/main" id="{A5E2DE41-1DB5-6321-6C41-820859B9CC56}"/>
              </a:ext>
            </a:extLst>
          </p:cNvPr>
          <p:cNvPicPr>
            <a:picLocks noChangeAspect="1"/>
          </p:cNvPicPr>
          <p:nvPr/>
        </p:nvPicPr>
        <p:blipFill>
          <a:blip r:embed="rId3"/>
          <a:stretch>
            <a:fillRect/>
          </a:stretch>
        </p:blipFill>
        <p:spPr>
          <a:xfrm>
            <a:off x="4819521" y="2058918"/>
            <a:ext cx="2314097" cy="3472880"/>
          </a:xfrm>
          <a:prstGeom prst="rect">
            <a:avLst/>
          </a:prstGeom>
        </p:spPr>
      </p:pic>
      <p:pic>
        <p:nvPicPr>
          <p:cNvPr id="6" name="Picture 5" descr="A wooden gate with a fence&#10;&#10;AI-generated content may be incorrect.">
            <a:extLst>
              <a:ext uri="{FF2B5EF4-FFF2-40B4-BE49-F238E27FC236}">
                <a16:creationId xmlns:a16="http://schemas.microsoft.com/office/drawing/2014/main" id="{E4D7A596-F583-5FD3-3A96-E92CD5FB5D44}"/>
              </a:ext>
            </a:extLst>
          </p:cNvPr>
          <p:cNvPicPr>
            <a:picLocks noChangeAspect="1"/>
          </p:cNvPicPr>
          <p:nvPr/>
        </p:nvPicPr>
        <p:blipFill>
          <a:blip r:embed="rId4"/>
          <a:stretch>
            <a:fillRect/>
          </a:stretch>
        </p:blipFill>
        <p:spPr>
          <a:xfrm>
            <a:off x="1522348" y="2058917"/>
            <a:ext cx="2197682" cy="3476001"/>
          </a:xfrm>
          <a:prstGeom prst="rect">
            <a:avLst/>
          </a:prstGeom>
        </p:spPr>
      </p:pic>
      <p:sp>
        <p:nvSpPr>
          <p:cNvPr id="10" name="Text Placeholder 2">
            <a:extLst>
              <a:ext uri="{FF2B5EF4-FFF2-40B4-BE49-F238E27FC236}">
                <a16:creationId xmlns:a16="http://schemas.microsoft.com/office/drawing/2014/main" id="{5C37F221-0FA8-2053-F18F-61114211FF18}"/>
              </a:ext>
            </a:extLst>
          </p:cNvPr>
          <p:cNvSpPr txBox="1">
            <a:spLocks/>
          </p:cNvSpPr>
          <p:nvPr/>
        </p:nvSpPr>
        <p:spPr>
          <a:xfrm>
            <a:off x="-1274076" y="5679801"/>
            <a:ext cx="4994106" cy="122526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b="1" kern="1200" spc="50" baseline="0">
                <a:solidFill>
                  <a:schemeClr val="tx1"/>
                </a:solidFill>
                <a:latin typeface="+mn-lt"/>
                <a:ea typeface="+mn-ea"/>
                <a:cs typeface="+mn-cs"/>
              </a:defRPr>
            </a:lvl1pPr>
            <a:lvl2pPr marL="283464"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2pPr>
            <a:lvl3pPr marL="566928"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3pPr>
            <a:lvl4pPr marL="859536"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4pPr>
            <a:lvl5pPr marL="1143000"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i="1" dirty="0" err="1"/>
              <a:t>Filosofija</a:t>
            </a:r>
            <a:r>
              <a:rPr lang="en-US" i="1" dirty="0"/>
              <a:t> </a:t>
            </a:r>
            <a:r>
              <a:rPr lang="en-US" i="1" dirty="0" err="1"/>
              <a:t>Palanke</a:t>
            </a:r>
            <a:r>
              <a:rPr lang="en-US" dirty="0"/>
              <a:t> (1969)</a:t>
            </a:r>
          </a:p>
          <a:p>
            <a:pPr algn="r"/>
            <a:r>
              <a:rPr lang="en-US" i="1" dirty="0"/>
              <a:t>(Small Town Philosophy)</a:t>
            </a:r>
          </a:p>
        </p:txBody>
      </p:sp>
      <p:sp>
        <p:nvSpPr>
          <p:cNvPr id="11" name="Text Placeholder 2">
            <a:extLst>
              <a:ext uri="{FF2B5EF4-FFF2-40B4-BE49-F238E27FC236}">
                <a16:creationId xmlns:a16="http://schemas.microsoft.com/office/drawing/2014/main" id="{0A425E2F-AF2F-8B8D-2A4E-3360E9DEA8C8}"/>
              </a:ext>
            </a:extLst>
          </p:cNvPr>
          <p:cNvSpPr txBox="1">
            <a:spLocks/>
          </p:cNvSpPr>
          <p:nvPr/>
        </p:nvSpPr>
        <p:spPr>
          <a:xfrm>
            <a:off x="4819521" y="5743717"/>
            <a:ext cx="4994106" cy="122526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b="1" kern="1200" spc="50" baseline="0">
                <a:solidFill>
                  <a:schemeClr val="tx1"/>
                </a:solidFill>
                <a:latin typeface="+mn-lt"/>
                <a:ea typeface="+mn-ea"/>
                <a:cs typeface="+mn-cs"/>
              </a:defRPr>
            </a:lvl1pPr>
            <a:lvl2pPr marL="283464"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2pPr>
            <a:lvl3pPr marL="566928"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3pPr>
            <a:lvl4pPr marL="859536"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4pPr>
            <a:lvl5pPr marL="1143000"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a:t>The Philosophy of Parochialism </a:t>
            </a:r>
            <a:r>
              <a:rPr lang="en-US" dirty="0"/>
              <a:t>(2021)</a:t>
            </a:r>
          </a:p>
        </p:txBody>
      </p:sp>
    </p:spTree>
    <p:extLst>
      <p:ext uri="{BB962C8B-B14F-4D97-AF65-F5344CB8AC3E}">
        <p14:creationId xmlns:p14="http://schemas.microsoft.com/office/powerpoint/2010/main" val="2947617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E87B4-119B-B7D0-ED4F-64D8B6BE7A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DEE8C9-BCD5-A95D-CE55-ABB375029035}"/>
              </a:ext>
            </a:extLst>
          </p:cNvPr>
          <p:cNvSpPr>
            <a:spLocks noGrp="1"/>
          </p:cNvSpPr>
          <p:nvPr>
            <p:ph type="title"/>
          </p:nvPr>
        </p:nvSpPr>
        <p:spPr>
          <a:xfrm>
            <a:off x="3190672" y="841329"/>
            <a:ext cx="7288282" cy="735835"/>
          </a:xfrm>
        </p:spPr>
        <p:txBody>
          <a:bodyPr>
            <a:normAutofit/>
          </a:bodyPr>
          <a:lstStyle/>
          <a:p>
            <a:r>
              <a:rPr lang="en-GB" i="1" dirty="0">
                <a:solidFill>
                  <a:schemeClr val="accent2">
                    <a:lumMod val="75000"/>
                  </a:schemeClr>
                </a:solidFill>
              </a:rPr>
              <a:t>Palanka</a:t>
            </a:r>
            <a:r>
              <a:rPr lang="en-GB" dirty="0"/>
              <a:t> or SMALL-TOWN PHILOSOPHY</a:t>
            </a:r>
          </a:p>
        </p:txBody>
      </p:sp>
      <p:sp>
        <p:nvSpPr>
          <p:cNvPr id="14" name="Slide Number Placeholder 5">
            <a:extLst>
              <a:ext uri="{FF2B5EF4-FFF2-40B4-BE49-F238E27FC236}">
                <a16:creationId xmlns:a16="http://schemas.microsoft.com/office/drawing/2014/main" id="{30976144-1B14-5FDE-77E3-F6B9215AE7CB}"/>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9</a:t>
            </a:fld>
            <a:endParaRPr lang="en-US" dirty="0"/>
          </a:p>
        </p:txBody>
      </p:sp>
      <p:sp>
        <p:nvSpPr>
          <p:cNvPr id="11" name="Text Placeholder 2">
            <a:extLst>
              <a:ext uri="{FF2B5EF4-FFF2-40B4-BE49-F238E27FC236}">
                <a16:creationId xmlns:a16="http://schemas.microsoft.com/office/drawing/2014/main" id="{5B3EA10D-7507-BF4B-F6BC-A0AA28A7865C}"/>
              </a:ext>
            </a:extLst>
          </p:cNvPr>
          <p:cNvSpPr txBox="1">
            <a:spLocks/>
          </p:cNvSpPr>
          <p:nvPr/>
        </p:nvSpPr>
        <p:spPr>
          <a:xfrm>
            <a:off x="369794" y="1882588"/>
            <a:ext cx="9231406" cy="4919568"/>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1800" b="1" kern="1200" spc="50" baseline="0">
                <a:solidFill>
                  <a:schemeClr val="tx1"/>
                </a:solidFill>
                <a:latin typeface="+mn-lt"/>
                <a:ea typeface="+mn-ea"/>
                <a:cs typeface="+mn-cs"/>
              </a:defRPr>
            </a:lvl1pPr>
            <a:lvl2pPr marL="283464"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2pPr>
            <a:lvl3pPr marL="566928"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3pPr>
            <a:lvl4pPr marL="859536"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4pPr>
            <a:lvl5pPr marL="1143000"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b="0" dirty="0"/>
              <a:t>“On the most superficial level, [the word] </a:t>
            </a:r>
            <a:r>
              <a:rPr lang="en-US" sz="2000" b="0" i="1" dirty="0" err="1"/>
              <a:t>palanka</a:t>
            </a:r>
            <a:r>
              <a:rPr lang="en-US" sz="2000" b="0" i="1" dirty="0"/>
              <a:t> </a:t>
            </a:r>
            <a:r>
              <a:rPr lang="en-US" sz="2000" b="0" dirty="0"/>
              <a:t>translates as “province” or “small town.” However, both of these terms miss the semantic connotations that resonate with and contribute to some of the central insights of the book. Etymologically, </a:t>
            </a:r>
            <a:r>
              <a:rPr lang="en-US" sz="2000" b="0" i="1" dirty="0" err="1"/>
              <a:t>palanka</a:t>
            </a:r>
            <a:r>
              <a:rPr lang="en-US" sz="2000" b="0" i="1" dirty="0"/>
              <a:t> </a:t>
            </a:r>
            <a:r>
              <a:rPr lang="en-US" sz="2000" b="0" dirty="0"/>
              <a:t>came into Serbian [and also into Bulgarian, I will add] from Hungarian […] and French […], designating a timber stockade, suggested by its Latin root word </a:t>
            </a:r>
            <a:r>
              <a:rPr lang="en-US" sz="2000" b="0" i="1" dirty="0" err="1"/>
              <a:t>planca</a:t>
            </a:r>
            <a:r>
              <a:rPr lang="en-US" sz="2000" b="0" dirty="0"/>
              <a:t>, meaning a board, plank, slab, or piece of timber. A </a:t>
            </a:r>
            <a:r>
              <a:rPr lang="en-US" sz="2000" b="0" i="1" dirty="0" err="1"/>
              <a:t>palanka</a:t>
            </a:r>
            <a:r>
              <a:rPr lang="en-US" sz="2000" b="0" i="1" dirty="0"/>
              <a:t> </a:t>
            </a:r>
            <a:r>
              <a:rPr lang="en-US" sz="2000" b="0" dirty="0"/>
              <a:t>is a settlement that is enclosed, fortified, and on guard from the outside world, which it perceives as foreign and hostile. Like “province,” </a:t>
            </a:r>
            <a:r>
              <a:rPr lang="en-US" sz="2000" b="0" i="1" dirty="0" err="1"/>
              <a:t>palanka</a:t>
            </a:r>
            <a:r>
              <a:rPr lang="en-US" sz="2000" b="0" i="1" dirty="0"/>
              <a:t> </a:t>
            </a:r>
            <a:r>
              <a:rPr lang="en-US" sz="2000" b="0" dirty="0"/>
              <a:t>designates a distinct place, a local [but unlike “province” it designates an] enclosed community, a township. These kinds of insulated groups are hotbeds of parochialism, a word that contains an apt designation of closed-mindedness characteristic of </a:t>
            </a:r>
            <a:r>
              <a:rPr lang="en-US" sz="2000" b="0" i="1" dirty="0" err="1"/>
              <a:t>palanka</a:t>
            </a:r>
            <a:r>
              <a:rPr lang="en-US" sz="2000" b="0" dirty="0"/>
              <a:t> [...] Hence, in this translation we used “province” and “parochialism” interchangeably to capture the spirit of Konstantinović’s </a:t>
            </a:r>
            <a:r>
              <a:rPr lang="en-US" sz="2000" b="0" i="1" dirty="0" err="1"/>
              <a:t>palanka</a:t>
            </a:r>
            <a:r>
              <a:rPr lang="en-US" sz="2000" b="0" dirty="0"/>
              <a:t>, the term that he used exclusively in his book to describe the phenomenon (no mention there of either “province” or “parochialism”)” (2021, p. 3). </a:t>
            </a:r>
          </a:p>
        </p:txBody>
      </p:sp>
    </p:spTree>
    <p:extLst>
      <p:ext uri="{BB962C8B-B14F-4D97-AF65-F5344CB8AC3E}">
        <p14:creationId xmlns:p14="http://schemas.microsoft.com/office/powerpoint/2010/main" val="3900346182"/>
      </p:ext>
    </p:extLst>
  </p:cSld>
  <p:clrMapOvr>
    <a:masterClrMapping/>
  </p:clrMapOvr>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2.xml><?xml version="1.0" encoding="utf-8"?>
<ds:datastoreItem xmlns:ds="http://schemas.openxmlformats.org/officeDocument/2006/customXml" ds:itemID="{49168DCE-134F-4610-A6AA-88CEBE8D71D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{41CCEEC7-2BA4-4889-A043-9F26549F0DBB}TF7521aafa-c748-4c40-a498-ba511be234dc5b1b6097_win32-5039330bb2f3</Template>
  <TotalTime>11754</TotalTime>
  <Words>1302</Words>
  <Application>Microsoft Office PowerPoint</Application>
  <PresentationFormat>Widescreen</PresentationFormat>
  <Paragraphs>141</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Tenorite</vt:lpstr>
      <vt:lpstr>Custom</vt:lpstr>
      <vt:lpstr>Josiah Royce Society Virtual Conference 2025  VARIETIES OF PROVINCIAL EXPERIENCE(S)  Aleksandar Feodorov Institute for literature Bulgarian academy of sciences  oct 17, 2025</vt:lpstr>
      <vt:lpstr>PowerPoint Presentation</vt:lpstr>
      <vt:lpstr>PowerPoint Presentation</vt:lpstr>
      <vt:lpstr>Royce’s Enlightened Provincialism</vt:lpstr>
      <vt:lpstr>Royce’s Enlightened Provincialism</vt:lpstr>
      <vt:lpstr>Royce’s Enlightened Provincialism</vt:lpstr>
      <vt:lpstr>Palanka or SMALL-TOWN PHILOSOPHY</vt:lpstr>
      <vt:lpstr>Palanka or SMALL-TOWN PHILOSOPHY</vt:lpstr>
      <vt:lpstr>Palanka or SMALL-TOWN PHILOSOPHY</vt:lpstr>
      <vt:lpstr>Palanka or SMALL-TOWN PHILOSOPHY</vt:lpstr>
      <vt:lpstr>Palanka or SMALL-TOWN PHILOSOPHY</vt:lpstr>
      <vt:lpstr>Palanka – SOME FURTHER QUESTIONS</vt:lpstr>
      <vt:lpstr>EMBRACING OR ESCPAING the kotlovina</vt:lpstr>
      <vt:lpstr>PowerPoint Presentation</vt:lpstr>
      <vt:lpstr>PowerPoint Presentation</vt:lpstr>
      <vt:lpstr>PowerPoint Presentation</vt:lpstr>
      <vt:lpstr>PowerPoint Presentation</vt:lpstr>
      <vt:lpstr>PowerPoint Presentation</vt:lpstr>
      <vt:lpstr>A Non-Conclusive Conclusion</vt:lpstr>
      <vt:lpstr>THANK YOU for the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Aleksandar Feodorov</dc:creator>
  <cp:lastModifiedBy>Aleksandar Feodorov</cp:lastModifiedBy>
  <cp:revision>10</cp:revision>
  <dcterms:created xsi:type="dcterms:W3CDTF">2025-09-22T08:58:39Z</dcterms:created>
  <dcterms:modified xsi:type="dcterms:W3CDTF">2025-10-17T12:46:13Z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